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37"/>
  </p:notesMasterIdLst>
  <p:sldIdLst>
    <p:sldId id="256" r:id="rId2"/>
    <p:sldId id="270" r:id="rId3"/>
    <p:sldId id="273" r:id="rId4"/>
    <p:sldId id="289" r:id="rId5"/>
    <p:sldId id="257" r:id="rId6"/>
    <p:sldId id="258" r:id="rId7"/>
    <p:sldId id="259" r:id="rId8"/>
    <p:sldId id="266" r:id="rId9"/>
    <p:sldId id="271" r:id="rId10"/>
    <p:sldId id="272" r:id="rId11"/>
    <p:sldId id="260" r:id="rId12"/>
    <p:sldId id="261" r:id="rId13"/>
    <p:sldId id="262" r:id="rId14"/>
    <p:sldId id="263" r:id="rId15"/>
    <p:sldId id="264" r:id="rId16"/>
    <p:sldId id="267" r:id="rId17"/>
    <p:sldId id="268" r:id="rId18"/>
    <p:sldId id="269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90" r:id="rId34"/>
    <p:sldId id="288" r:id="rId35"/>
    <p:sldId id="291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8E8"/>
    <a:srgbClr val="F3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46F6C-A395-413B-8F0E-861F4B4EC636}" type="datetimeFigureOut">
              <a:rPr lang="fr-FR" smtClean="0"/>
              <a:t>22/07/2016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AF4FC-8F92-4884-B2D2-A717749D50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67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AF4FC-8F92-4884-B2D2-A717749D509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27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127FF1C8-7D20-483A-BB79-48182EABD176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46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1DAA4-B15B-44F0-B0CE-36634A2FF1C8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31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D14BD4D-E301-4FA6-9DE0-E5ABDE3F239A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123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8544367C-AE6D-4C7D-A95D-3DF88E11EEB0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539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3FD4D12-7327-494F-83F7-685640BA0CB9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49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528C-95FC-40C3-9D8B-0944F8297E6A}" type="datetime1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4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D9F-BCA1-4587-A5E0-02748EADE6AE}" type="datetime1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617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CDB1C-8E55-4CBA-94C2-888D2384E1D8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108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BB8ED3B-41A3-4638-8CAA-5342FABC1223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77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487A-B6A6-4ED8-A6B1-E0B739440473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57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9B960E4-A328-4B18-BE5B-E14E4D112EDB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657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EB962-B462-4CE1-A803-9DC1D71433A5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76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4BDD-DF5D-477B-8054-C8F68ED049E0}" type="datetime1">
              <a:rPr lang="fr-FR" smtClean="0"/>
              <a:t>22/07/2016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83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C9DA-63E4-45F5-B95C-A6B14357A5E5}" type="datetime1">
              <a:rPr lang="fr-FR" smtClean="0"/>
              <a:t>22/07/2016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97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F3F7-6A36-49F1-B75C-42B687B71865}" type="datetime1">
              <a:rPr lang="fr-FR" smtClean="0"/>
              <a:t>22/07/2016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8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B182-7E2C-4054-AD7A-8AE3F870B916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63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702C-E1F6-427C-8806-BE1796B31EB5}" type="datetime1">
              <a:rPr lang="fr-FR" smtClean="0"/>
              <a:t>22/07/2016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71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4A71-1AE4-4210-AFD1-3AC3F76C8942}" type="datetime1">
              <a:rPr lang="fr-FR" smtClean="0"/>
              <a:t>22/07/2016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F. LABROSSE - franck.labrosse@ac-rouen.fr – www.prof-eps-ash.fr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6486C-38EA-456F-B434-13BD59EDF8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315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k.labrosse@ac-rouen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slide" Target="slide1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slide" Target="slide1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5.png"/><Relationship Id="rId7" Type="http://schemas.openxmlformats.org/officeDocument/2006/relationships/slide" Target="slide2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slide" Target="slide19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slide" Target="slide24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slide" Target="slide24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8.xml"/><Relationship Id="rId4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slide" Target="slide27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0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9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5.png"/><Relationship Id="rId7" Type="http://schemas.openxmlformats.org/officeDocument/2006/relationships/slide" Target="slide3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slide" Target="slide34.xml"/><Relationship Id="rId4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slide" Target="slide31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slide" Target="slide31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5.png"/><Relationship Id="rId7" Type="http://schemas.openxmlformats.org/officeDocument/2006/relationships/slide" Target="slide16.xml"/><Relationship Id="rId12" Type="http://schemas.openxmlformats.org/officeDocument/2006/relationships/slide" Target="slide2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29.xml"/><Relationship Id="rId5" Type="http://schemas.openxmlformats.org/officeDocument/2006/relationships/image" Target="../media/image6.gif"/><Relationship Id="rId10" Type="http://schemas.openxmlformats.org/officeDocument/2006/relationships/slide" Target="slide31.xml"/><Relationship Id="rId4" Type="http://schemas.openxmlformats.org/officeDocument/2006/relationships/slide" Target="slide2.xml"/><Relationship Id="rId9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31.xml"/><Relationship Id="rId7" Type="http://schemas.openxmlformats.org/officeDocument/2006/relationships/slide" Target="slide2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2.xml"/><Relationship Id="rId5" Type="http://schemas.openxmlformats.org/officeDocument/2006/relationships/slide" Target="slide19.xml"/><Relationship Id="rId10" Type="http://schemas.openxmlformats.org/officeDocument/2006/relationships/image" Target="../media/image5.png"/><Relationship Id="rId4" Type="http://schemas.openxmlformats.org/officeDocument/2006/relationships/slide" Target="slide16.xml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9.xml"/><Relationship Id="rId3" Type="http://schemas.openxmlformats.org/officeDocument/2006/relationships/image" Target="../media/image5.png"/><Relationship Id="rId7" Type="http://schemas.openxmlformats.org/officeDocument/2006/relationships/slide" Target="slide11.xml"/><Relationship Id="rId12" Type="http://schemas.openxmlformats.org/officeDocument/2006/relationships/slide" Target="slide10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slide" Target="slide15.xml"/><Relationship Id="rId4" Type="http://schemas.openxmlformats.org/officeDocument/2006/relationships/slide" Target="slide5.xml"/><Relationship Id="rId9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.xml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878" y="369256"/>
            <a:ext cx="8689976" cy="1083731"/>
          </a:xfrm>
        </p:spPr>
        <p:txBody>
          <a:bodyPr/>
          <a:lstStyle/>
          <a:p>
            <a:pPr algn="ctr"/>
            <a:r>
              <a:rPr lang="fr-FR" smtClean="0"/>
              <a:t>Les pas d’Aérobic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dirty="0" smtClean="0"/>
              <a:t>F. LABROSSE - </a:t>
            </a:r>
            <a:r>
              <a:rPr lang="fr-FR" dirty="0" smtClean="0">
                <a:hlinkClick r:id="rId3"/>
              </a:rPr>
              <a:t>franck.labrosse@ac-rouen.fr</a:t>
            </a:r>
            <a:r>
              <a:rPr lang="fr-FR" dirty="0" smtClean="0"/>
              <a:t> – www.prof-eps-ash.fr</a:t>
            </a:r>
            <a:endParaRPr lang="fr-FR" dirty="0"/>
          </a:p>
        </p:txBody>
      </p:sp>
      <p:pic>
        <p:nvPicPr>
          <p:cNvPr id="1026" name="Picture 2" descr="http://img-aws.ehowcdn.com/340x221p/photos.demandstudios.com/getty/article/39/169/dv1540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40" y="1583265"/>
            <a:ext cx="4865321" cy="31624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11" y="5006283"/>
            <a:ext cx="1661113" cy="16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 step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35" y="1124231"/>
            <a:ext cx="9144000" cy="609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235" y="0"/>
            <a:ext cx="8610600" cy="1293028"/>
          </a:xfrm>
        </p:spPr>
        <p:txBody>
          <a:bodyPr/>
          <a:lstStyle/>
          <a:p>
            <a:pPr algn="ctr"/>
            <a:r>
              <a:rPr lang="fr-FR" dirty="0"/>
              <a:t>V</a:t>
            </a:r>
            <a:r>
              <a:rPr lang="fr-FR" dirty="0" smtClean="0"/>
              <a:t> STEP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/>
              <a:t>F. LABROSSE - franck.labrosse@ac-rouen.fr – www.prof-eps-ash.fr</a:t>
            </a:r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359" y="-6203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297921" y="21920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6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TOUCH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79" y="-37597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222068" y="147130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step touch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832" y="1151467"/>
            <a:ext cx="8012112" cy="53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1084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7772400" cy="365125"/>
          </a:xfrm>
        </p:spPr>
        <p:txBody>
          <a:bodyPr/>
          <a:lstStyle/>
          <a:p>
            <a:r>
              <a:rPr lang="fr-FR" dirty="0" smtClean="0"/>
              <a:t>F. </a:t>
            </a:r>
            <a:r>
              <a:rPr lang="fr-FR" sz="900" dirty="0" smtClean="0"/>
              <a:t>LABROSSE</a:t>
            </a:r>
            <a:r>
              <a:rPr lang="fr-FR" dirty="0" smtClean="0"/>
              <a:t> - franck.labrosse@ac-rouen.fr – www.prof-eps-ash.fr</a:t>
            </a:r>
            <a:endParaRPr lang="fr-FR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32" y="0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82588" y="137840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pevin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995" y="1205620"/>
            <a:ext cx="8019785" cy="53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91" y="24036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61108" y="208763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pevine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888" y="1184709"/>
            <a:ext cx="8028000" cy="53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9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7" y="-8878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 TALON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67" y="-23244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73582" y="18512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rappevine talo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298" y="1162757"/>
            <a:ext cx="7995179" cy="533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75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-13919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GRAPPEVINE KNEE UP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12" y="111112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78526" y="268797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pevine  genou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62" y="1303464"/>
            <a:ext cx="7827651" cy="52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2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JOG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84968"/>
            <a:ext cx="64008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104326"/>
              </p:ext>
            </p:extLst>
          </p:nvPr>
        </p:nvGraphicFramePr>
        <p:xfrm>
          <a:off x="-1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734"/>
                <a:gridCol w="4123267"/>
                <a:gridCol w="2540000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27" y="49136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171994" y="19343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hlinkClick r:id="rId5" action="ppaction://hlinksldjump"/>
          </p:cNvPr>
          <p:cNvSpPr txBox="1"/>
          <p:nvPr/>
        </p:nvSpPr>
        <p:spPr>
          <a:xfrm>
            <a:off x="2565400" y="2094396"/>
            <a:ext cx="3960000" cy="20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JOG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hlinkClick r:id="rId6" action="ppaction://hlinksldjump"/>
          </p:cNvPr>
          <p:cNvSpPr txBox="1"/>
          <p:nvPr/>
        </p:nvSpPr>
        <p:spPr>
          <a:xfrm>
            <a:off x="2582329" y="4301194"/>
            <a:ext cx="396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JOG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KNEE UP</a:t>
            </a:r>
          </a:p>
          <a:p>
            <a:pPr algn="ctr"/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233" y="-3934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JOG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32" y="14618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82588" y="137840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jo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563" y="1242984"/>
            <a:ext cx="7923940" cy="52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5127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JOG KNEE UP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680710" cy="365125"/>
          </a:xfrm>
        </p:spPr>
        <p:txBody>
          <a:bodyPr/>
          <a:lstStyle/>
          <a:p>
            <a:r>
              <a:rPr lang="fr-FR" sz="900" smtClean="0"/>
              <a:t>F. LABROSSE - franck.labrosse@ac-rouen.fr – www.prof-eps-ash.fr</a:t>
            </a:r>
            <a:endParaRPr lang="fr-FR" sz="90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12" y="0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95943" y="199130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jog knee u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540" y="1165443"/>
            <a:ext cx="8000696" cy="53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2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KICK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39244"/>
              </p:ext>
            </p:extLst>
          </p:nvPr>
        </p:nvGraphicFramePr>
        <p:xfrm>
          <a:off x="0" y="1397001"/>
          <a:ext cx="9126583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994"/>
                <a:gridCol w="3126377"/>
                <a:gridCol w="3161212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rowSpan="2"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</a:tr>
              <a:tr h="21954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79" y="-13157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200297" y="16172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hlinkClick r:id="rId5" action="ppaction://hlinksldjump"/>
          </p:cNvPr>
          <p:cNvSpPr txBox="1"/>
          <p:nvPr/>
        </p:nvSpPr>
        <p:spPr>
          <a:xfrm>
            <a:off x="80066" y="2098237"/>
            <a:ext cx="2664000" cy="421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smtClean="0">
                <a:solidFill>
                  <a:schemeClr val="bg1"/>
                </a:solidFill>
              </a:rPr>
              <a:t>KICK </a:t>
            </a:r>
            <a:r>
              <a:rPr lang="fr-FR" sz="4000" b="1" dirty="0">
                <a:solidFill>
                  <a:schemeClr val="bg1"/>
                </a:solidFill>
              </a:rPr>
              <a:t>FRONT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hlinkClick r:id="rId6" action="ppaction://hlinksldjump"/>
          </p:cNvPr>
          <p:cNvSpPr txBox="1"/>
          <p:nvPr/>
        </p:nvSpPr>
        <p:spPr>
          <a:xfrm>
            <a:off x="2930083" y="2104325"/>
            <a:ext cx="2952000" cy="201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</a:rPr>
              <a:t>KICK SIDE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hlinkClick r:id="rId7" action="ppaction://hlinksldjump"/>
          </p:cNvPr>
          <p:cNvSpPr txBox="1"/>
          <p:nvPr/>
        </p:nvSpPr>
        <p:spPr>
          <a:xfrm>
            <a:off x="2925641" y="4281357"/>
            <a:ext cx="2952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</a:rPr>
              <a:t>KICK </a:t>
            </a:r>
            <a:r>
              <a:rPr lang="fr-FR" sz="4000" b="1" dirty="0">
                <a:solidFill>
                  <a:schemeClr val="bg1"/>
                </a:solidFill>
              </a:rPr>
              <a:t>FRONT SAUTE</a:t>
            </a:r>
          </a:p>
        </p:txBody>
      </p:sp>
      <p:sp>
        <p:nvSpPr>
          <p:cNvPr id="14" name="ZoneTexte 13">
            <a:hlinkClick r:id="rId8" action="ppaction://hlinksldjump"/>
          </p:cNvPr>
          <p:cNvSpPr txBox="1"/>
          <p:nvPr/>
        </p:nvSpPr>
        <p:spPr>
          <a:xfrm>
            <a:off x="6050682" y="2099284"/>
            <a:ext cx="3024000" cy="421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smtClean="0">
                <a:solidFill>
                  <a:schemeClr val="bg1"/>
                </a:solidFill>
              </a:rPr>
              <a:t>KICK </a:t>
            </a:r>
            <a:r>
              <a:rPr lang="fr-FR" sz="4000" b="1" dirty="0">
                <a:solidFill>
                  <a:schemeClr val="bg1"/>
                </a:solidFill>
              </a:rPr>
              <a:t>SIDE SAUTE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38200" y="488964"/>
            <a:ext cx="10820400" cy="1293028"/>
          </a:xfrm>
        </p:spPr>
        <p:txBody>
          <a:bodyPr/>
          <a:lstStyle/>
          <a:p>
            <a:pPr algn="ctr"/>
            <a:r>
              <a:rPr lang="fr-FR" dirty="0" smtClean="0"/>
              <a:t>Les pas et les blocs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81190"/>
            <a:ext cx="568071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sp>
        <p:nvSpPr>
          <p:cNvPr id="4" name="Rectangle à coins arrondis 3">
            <a:hlinkClick r:id="rId2" action="ppaction://hlinksldjump"/>
          </p:cNvPr>
          <p:cNvSpPr/>
          <p:nvPr/>
        </p:nvSpPr>
        <p:spPr>
          <a:xfrm>
            <a:off x="228600" y="1642535"/>
            <a:ext cx="3818467" cy="199813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La vidéo des pas</a:t>
            </a:r>
          </a:p>
        </p:txBody>
      </p:sp>
      <p:sp>
        <p:nvSpPr>
          <p:cNvPr id="5" name="Rectangle à coins arrondis 4">
            <a:hlinkClick r:id="rId3" action="ppaction://hlinksldjump"/>
          </p:cNvPr>
          <p:cNvSpPr/>
          <p:nvPr/>
        </p:nvSpPr>
        <p:spPr>
          <a:xfrm>
            <a:off x="4840531" y="1642534"/>
            <a:ext cx="3818467" cy="199813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Les blocs imposés</a:t>
            </a:r>
          </a:p>
        </p:txBody>
      </p:sp>
      <p:pic>
        <p:nvPicPr>
          <p:cNvPr id="6" name="Imag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21" y="110067"/>
            <a:ext cx="1274476" cy="1274476"/>
          </a:xfrm>
          <a:prstGeom prst="rect">
            <a:avLst/>
          </a:prstGeom>
        </p:spPr>
      </p:pic>
      <p:sp>
        <p:nvSpPr>
          <p:cNvPr id="7" name="Rectangle à coins arrondis 6">
            <a:hlinkClick r:id="rId6" action="ppaction://hlinksldjump"/>
          </p:cNvPr>
          <p:cNvSpPr/>
          <p:nvPr/>
        </p:nvSpPr>
        <p:spPr>
          <a:xfrm>
            <a:off x="2662766" y="4153144"/>
            <a:ext cx="3818467" cy="1998133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 tableau des pas</a:t>
            </a:r>
          </a:p>
        </p:txBody>
      </p:sp>
    </p:spTree>
    <p:extLst>
      <p:ext uri="{BB962C8B-B14F-4D97-AF65-F5344CB8AC3E}">
        <p14:creationId xmlns:p14="http://schemas.microsoft.com/office/powerpoint/2010/main" val="17085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7" y="-9277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FRONT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02" y="-10063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251959" y="18472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kick fron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745" y="1175723"/>
            <a:ext cx="7956285" cy="53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SIDE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45" y="18552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213360" y="10451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kick sid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15" y="1199445"/>
            <a:ext cx="7940145" cy="529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-22846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FRONT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15" y="-31415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78525" y="15331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kick front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831" y="1243061"/>
            <a:ext cx="8012114" cy="53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21296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KICK SIDE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74884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24" y="-28407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61109" y="18472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kick side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820" y="1219226"/>
            <a:ext cx="8026135" cy="53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3212" y="0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LUNGE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66792"/>
            <a:ext cx="64008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48462"/>
              </p:ext>
            </p:extLst>
          </p:nvPr>
        </p:nvGraphicFramePr>
        <p:xfrm>
          <a:off x="0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/>
                <a:gridCol w="4064000"/>
                <a:gridCol w="2480734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 rowSpan="2"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  <a:tr h="219543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46" y="38672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189412" y="6932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2718000" y="2089729"/>
            <a:ext cx="3888000" cy="20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</a:rPr>
              <a:t>LUNGE BACK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hlinkClick r:id="rId6" action="ppaction://hlinksldjump"/>
          </p:cNvPr>
          <p:cNvSpPr txBox="1"/>
          <p:nvPr/>
        </p:nvSpPr>
        <p:spPr>
          <a:xfrm>
            <a:off x="2692600" y="4276384"/>
            <a:ext cx="3888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LUNGE SIDE</a:t>
            </a:r>
          </a:p>
        </p:txBody>
      </p:sp>
    </p:spTree>
    <p:extLst>
      <p:ext uri="{BB962C8B-B14F-4D97-AF65-F5344CB8AC3E}">
        <p14:creationId xmlns:p14="http://schemas.microsoft.com/office/powerpoint/2010/main" val="41716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LUNGE BACK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08" y="-50327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108857" y="11805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lung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597" y="1173821"/>
            <a:ext cx="7978583" cy="53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LUNGE SIDE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12" y="0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82588" y="18472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lunge sid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88" y="1192086"/>
            <a:ext cx="8102600" cy="54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1749" y="174582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5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JUMPING JACK</a:t>
            </a:r>
            <a:endParaRPr lang="fr-FR" sz="5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7972"/>
            <a:ext cx="64008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606837"/>
              </p:ext>
            </p:extLst>
          </p:nvPr>
        </p:nvGraphicFramePr>
        <p:xfrm>
          <a:off x="0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4038600"/>
                <a:gridCol w="2514601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390878"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45" y="-10252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130628" y="77502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2685191" y="2120303"/>
            <a:ext cx="3852000" cy="421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smtClean="0">
                <a:solidFill>
                  <a:schemeClr val="bg1"/>
                </a:solidFill>
              </a:rPr>
              <a:t>JUMPING </a:t>
            </a:r>
            <a:r>
              <a:rPr lang="fr-FR" sz="4000" b="1" dirty="0">
                <a:solidFill>
                  <a:schemeClr val="bg1"/>
                </a:solidFill>
              </a:rPr>
              <a:t>JACK</a:t>
            </a:r>
          </a:p>
          <a:p>
            <a:pPr algn="ctr"/>
            <a:endParaRPr lang="fr-F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9634" y="12820"/>
            <a:ext cx="8694060" cy="1293028"/>
          </a:xfrm>
        </p:spPr>
        <p:txBody>
          <a:bodyPr/>
          <a:lstStyle/>
          <a:p>
            <a:pPr algn="ctr"/>
            <a:r>
              <a:rPr lang="fr-FR" dirty="0" smtClean="0"/>
              <a:t>JUMPING JACK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smtClean="0"/>
              <a:t>F. LABROSSE - franck.labrosse@ac-rouen.fr – www.prof-eps-ash.fr</a:t>
            </a:r>
            <a:endParaRPr lang="fr-FR" sz="90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8" y="47506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248194" y="18472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jumping jac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193" y="1268010"/>
            <a:ext cx="7844941" cy="52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2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SKIP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sz="900" smtClean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80283"/>
              </p:ext>
            </p:extLst>
          </p:nvPr>
        </p:nvGraphicFramePr>
        <p:xfrm>
          <a:off x="0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867"/>
                <a:gridCol w="3826933"/>
                <a:gridCol w="2616201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390878"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730" y="122525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459377" y="245687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2794200" y="2114578"/>
            <a:ext cx="3636000" cy="424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6198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0145" y="26951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48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Les blocs imposés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pic>
        <p:nvPicPr>
          <p:cNvPr id="12" name="Imag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20" y="59074"/>
            <a:ext cx="1274476" cy="1274476"/>
          </a:xfrm>
          <a:prstGeom prst="rect">
            <a:avLst/>
          </a:prstGeom>
        </p:spPr>
      </p:pic>
      <p:sp>
        <p:nvSpPr>
          <p:cNvPr id="13" name="Flèche gauche 12">
            <a:hlinkClick r:id="rId4" action="ppaction://hlinksldjump"/>
          </p:cNvPr>
          <p:cNvSpPr/>
          <p:nvPr/>
        </p:nvSpPr>
        <p:spPr>
          <a:xfrm>
            <a:off x="0" y="24187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31271" y="2552700"/>
            <a:ext cx="8467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/>
              <a:t>A définir</a:t>
            </a:r>
          </a:p>
        </p:txBody>
      </p:sp>
    </p:spTree>
    <p:extLst>
      <p:ext uri="{BB962C8B-B14F-4D97-AF65-F5344CB8AC3E}">
        <p14:creationId xmlns:p14="http://schemas.microsoft.com/office/powerpoint/2010/main" val="9072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kip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4476"/>
            <a:ext cx="9155418" cy="61036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-18552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SKIP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08" y="18929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278915" y="141184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8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890" y="303759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KNEE UP</a:t>
            </a:r>
            <a:endParaRPr lang="fr-FR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502550"/>
            <a:ext cx="64008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60573"/>
              </p:ext>
            </p:extLst>
          </p:nvPr>
        </p:nvGraphicFramePr>
        <p:xfrm>
          <a:off x="0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333"/>
                <a:gridCol w="3437467"/>
                <a:gridCol w="2362201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195439"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9E8E8"/>
                    </a:solidFill>
                  </a:tcPr>
                </a:tc>
              </a:tr>
              <a:tr h="2195439">
                <a:tc>
                  <a:txBody>
                    <a:bodyPr/>
                    <a:lstStyle/>
                    <a:p>
                      <a:pPr algn="ctr"/>
                      <a:endParaRPr lang="fr-F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3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97" y="32220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276497" y="216947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hlinkClick r:id="rId5" action="ppaction://hlinksldjump"/>
          </p:cNvPr>
          <p:cNvSpPr txBox="1"/>
          <p:nvPr/>
        </p:nvSpPr>
        <p:spPr>
          <a:xfrm>
            <a:off x="3446134" y="2096137"/>
            <a:ext cx="3240000" cy="201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KNEE UP SAUTE</a:t>
            </a:r>
          </a:p>
        </p:txBody>
      </p:sp>
      <p:sp>
        <p:nvSpPr>
          <p:cNvPr id="7" name="ZoneTexte 6">
            <a:hlinkClick r:id="rId6" action="ppaction://hlinksldjump"/>
          </p:cNvPr>
          <p:cNvSpPr txBox="1"/>
          <p:nvPr/>
        </p:nvSpPr>
        <p:spPr>
          <a:xfrm>
            <a:off x="84665" y="2096138"/>
            <a:ext cx="3204000" cy="201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KNEE UP</a:t>
            </a:r>
          </a:p>
        </p:txBody>
      </p:sp>
      <p:sp>
        <p:nvSpPr>
          <p:cNvPr id="8" name="ZoneTexte 7">
            <a:hlinkClick r:id="rId7" action="ppaction://hlinksldjump"/>
          </p:cNvPr>
          <p:cNvSpPr txBox="1"/>
          <p:nvPr/>
        </p:nvSpPr>
        <p:spPr>
          <a:xfrm>
            <a:off x="84665" y="4287897"/>
            <a:ext cx="3168000" cy="205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STEP KNEE UP</a:t>
            </a:r>
          </a:p>
        </p:txBody>
      </p:sp>
      <p:sp>
        <p:nvSpPr>
          <p:cNvPr id="9" name="ZoneTexte 8">
            <a:hlinkClick r:id="rId8" action="ppaction://hlinksldjump"/>
          </p:cNvPr>
          <p:cNvSpPr txBox="1"/>
          <p:nvPr/>
        </p:nvSpPr>
        <p:spPr>
          <a:xfrm>
            <a:off x="3420936" y="4281011"/>
            <a:ext cx="3276000" cy="208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STEP KNEE UP SAUTE</a:t>
            </a:r>
          </a:p>
        </p:txBody>
      </p:sp>
    </p:spTree>
    <p:extLst>
      <p:ext uri="{BB962C8B-B14F-4D97-AF65-F5344CB8AC3E}">
        <p14:creationId xmlns:p14="http://schemas.microsoft.com/office/powerpoint/2010/main" val="31993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KNEE UP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18" y="0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82588" y="137109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knee u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562" y="1208442"/>
            <a:ext cx="7926651" cy="52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ep knee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1" y="1138368"/>
            <a:ext cx="9144000" cy="609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KNEE UP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00" y="-46887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597278" y="137840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4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-18552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KNEE UP SAUTE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5210"/>
            <a:ext cx="7772400" cy="365125"/>
          </a:xfrm>
        </p:spPr>
        <p:txBody>
          <a:bodyPr/>
          <a:lstStyle/>
          <a:p>
            <a:r>
              <a:rPr lang="fr-FR" sz="90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39" y="-59448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82588" y="81247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knee up saut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998" y="1168803"/>
            <a:ext cx="7969779" cy="531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ep knee saute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117594"/>
            <a:ext cx="9145502" cy="59733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45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KNEE UP saute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92" y="-46887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474617" y="137840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1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0145" y="26951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48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Le tableau des pas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400800" cy="365125"/>
          </a:xfrm>
        </p:spPr>
        <p:txBody>
          <a:bodyPr/>
          <a:lstStyle/>
          <a:p>
            <a:r>
              <a:rPr lang="fr-FR" smtClean="0"/>
              <a:t>F. LABROSSE - franck.labrosse@ac-rouen.fr – www.prof-eps-ash.fr</a:t>
            </a:r>
            <a:endParaRPr lang="fr-FR" dirty="0"/>
          </a:p>
        </p:txBody>
      </p:sp>
      <p:pic>
        <p:nvPicPr>
          <p:cNvPr id="12" name="Imag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46" y="29511"/>
            <a:ext cx="1274476" cy="1274476"/>
          </a:xfrm>
          <a:prstGeom prst="rect">
            <a:avLst/>
          </a:prstGeom>
        </p:spPr>
      </p:pic>
      <p:sp>
        <p:nvSpPr>
          <p:cNvPr id="13" name="Flèche gauche 12">
            <a:hlinkClick r:id="rId4" action="ppaction://hlinksldjump"/>
          </p:cNvPr>
          <p:cNvSpPr/>
          <p:nvPr/>
        </p:nvSpPr>
        <p:spPr>
          <a:xfrm>
            <a:off x="0" y="214238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056919"/>
              </p:ext>
            </p:extLst>
          </p:nvPr>
        </p:nvGraphicFramePr>
        <p:xfrm>
          <a:off x="-1" y="1274476"/>
          <a:ext cx="9144001" cy="5596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001"/>
                <a:gridCol w="1947333"/>
                <a:gridCol w="2777067"/>
                <a:gridCol w="2514600"/>
              </a:tblGrid>
              <a:tr h="53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Catégorie des pas de </a:t>
                      </a:r>
                      <a:r>
                        <a:rPr lang="fr-FR" sz="1400" dirty="0" smtClean="0">
                          <a:solidFill>
                            <a:schemeClr val="bg1"/>
                          </a:solidFill>
                          <a:effectLst/>
                        </a:rPr>
                        <a:t>base 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effectLst/>
                        </a:rPr>
                        <a:t>Difficulté A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effectLst/>
                        </a:rPr>
                        <a:t>Difficulté B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effectLst/>
                        </a:rPr>
                        <a:t>Difficulté C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136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Step front / back</a:t>
                      </a:r>
                      <a:endParaRPr lang="fr-FR" sz="1400" b="1" i="0" dirty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Step touch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Grapevine </a:t>
                      </a:r>
                      <a:endParaRPr lang="fr-FR" sz="1400" b="1" i="0" dirty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V strep</a:t>
                      </a:r>
                      <a:endParaRPr lang="fr-FR" sz="1400" b="1" i="0" dirty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en-GB" sz="1400" b="1" i="0" dirty="0">
                          <a:effectLst/>
                        </a:rPr>
                        <a:t>A step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Step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err="1">
                          <a:effectLst/>
                        </a:rPr>
                        <a:t>touch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smtClean="0">
                          <a:effectLst/>
                        </a:rPr>
                        <a:t>sauté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 smtClean="0">
                          <a:effectLst/>
                        </a:rPr>
                        <a:t>Grapevin</a:t>
                      </a:r>
                      <a:r>
                        <a:rPr lang="fr-FR" sz="1400" b="1" i="0" dirty="0" smtClean="0">
                          <a:effectLst/>
                        </a:rPr>
                        <a:t> </a:t>
                      </a:r>
                      <a:r>
                        <a:rPr lang="fr-FR" sz="1400" b="1" i="0" dirty="0">
                          <a:effectLst/>
                        </a:rPr>
                        <a:t>sauté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Grapevine</a:t>
                      </a:r>
                      <a:r>
                        <a:rPr lang="fr-FR" sz="1400" b="1" i="0" dirty="0">
                          <a:effectLst/>
                        </a:rPr>
                        <a:t> talon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Grapevine</a:t>
                      </a:r>
                      <a:r>
                        <a:rPr lang="fr-FR" sz="1400" b="1" i="0" dirty="0">
                          <a:effectLst/>
                        </a:rPr>
                        <a:t> genoux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668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Jog</a:t>
                      </a:r>
                      <a:r>
                        <a:rPr lang="fr-FR" sz="1400" b="1" i="0" dirty="0">
                          <a:effectLst/>
                        </a:rPr>
                        <a:t>   (talon fesse)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Jog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err="1">
                          <a:effectLst/>
                        </a:rPr>
                        <a:t>knee</a:t>
                      </a:r>
                      <a:r>
                        <a:rPr lang="fr-FR" sz="1400" b="1" i="0" dirty="0">
                          <a:effectLst/>
                        </a:rPr>
                        <a:t>  </a:t>
                      </a:r>
                      <a:r>
                        <a:rPr lang="fr-FR" sz="1100" b="1" i="0" dirty="0">
                          <a:effectLst/>
                        </a:rPr>
                        <a:t>(montée de genoux)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694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Kick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Kick </a:t>
                      </a:r>
                      <a:r>
                        <a:rPr lang="fr-FR" sz="1400" b="1" i="0" dirty="0" err="1">
                          <a:effectLst/>
                        </a:rPr>
                        <a:t>side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endParaRPr lang="fr-FR" sz="1400" b="1" i="0" dirty="0" smtClean="0">
                        <a:effectLst/>
                      </a:endParaRP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smtClean="0">
                          <a:effectLst/>
                        </a:rPr>
                        <a:t>Kick </a:t>
                      </a:r>
                      <a:r>
                        <a:rPr lang="fr-FR" sz="1400" b="1" i="0" dirty="0">
                          <a:effectLst/>
                        </a:rPr>
                        <a:t>sauté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Kick </a:t>
                      </a:r>
                      <a:r>
                        <a:rPr lang="fr-FR" sz="1400" b="1" i="0" dirty="0" err="1">
                          <a:effectLst/>
                        </a:rPr>
                        <a:t>side</a:t>
                      </a:r>
                      <a:r>
                        <a:rPr lang="fr-FR" sz="1400" b="1" i="0" dirty="0">
                          <a:effectLst/>
                        </a:rPr>
                        <a:t> sauté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719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>
                          <a:effectLst/>
                        </a:rPr>
                        <a:t> </a:t>
                      </a:r>
                      <a:endParaRPr lang="fr-FR" sz="12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Lunge</a:t>
                      </a:r>
                      <a:r>
                        <a:rPr lang="fr-FR" sz="1400" b="1" i="0" dirty="0">
                          <a:effectLst/>
                        </a:rPr>
                        <a:t> back (fente arrière)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Lunge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err="1">
                          <a:effectLst/>
                        </a:rPr>
                        <a:t>side</a:t>
                      </a:r>
                      <a:r>
                        <a:rPr lang="fr-FR" sz="1400" b="1" i="0" dirty="0">
                          <a:effectLst/>
                        </a:rPr>
                        <a:t> (fente latérale)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787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Knee</a:t>
                      </a:r>
                      <a:r>
                        <a:rPr lang="fr-FR" sz="1400" b="1" i="0" dirty="0">
                          <a:effectLst/>
                        </a:rPr>
                        <a:t> </a:t>
                      </a:r>
                      <a:r>
                        <a:rPr lang="fr-FR" sz="1400" b="1" i="0" dirty="0" smtClean="0">
                          <a:effectLst/>
                        </a:rPr>
                        <a:t>up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 smtClean="0">
                          <a:effectLst/>
                        </a:rPr>
                        <a:t>Step</a:t>
                      </a:r>
                      <a:r>
                        <a:rPr lang="fr-FR" sz="1400" b="1" i="0" baseline="0" dirty="0" smtClean="0">
                          <a:effectLst/>
                        </a:rPr>
                        <a:t> </a:t>
                      </a:r>
                      <a:r>
                        <a:rPr lang="fr-FR" sz="1400" b="1" i="0" baseline="0" dirty="0" err="1" smtClean="0">
                          <a:effectLst/>
                        </a:rPr>
                        <a:t>knee</a:t>
                      </a:r>
                      <a:r>
                        <a:rPr lang="fr-FR" sz="1400" b="1" i="0" baseline="0" dirty="0" smtClean="0">
                          <a:effectLst/>
                        </a:rPr>
                        <a:t> up</a:t>
                      </a:r>
                      <a:r>
                        <a:rPr lang="fr-FR" sz="1400" b="1" i="0" dirty="0" smtClean="0">
                          <a:effectLst/>
                        </a:rPr>
                        <a:t> 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 err="1">
                          <a:effectLst/>
                        </a:rPr>
                        <a:t>Knee</a:t>
                      </a:r>
                      <a:r>
                        <a:rPr lang="fr-FR" sz="1400" b="1" i="0" dirty="0">
                          <a:effectLst/>
                        </a:rPr>
                        <a:t> up </a:t>
                      </a:r>
                      <a:r>
                        <a:rPr lang="fr-FR" sz="1400" b="1" i="0" dirty="0" smtClean="0">
                          <a:effectLst/>
                        </a:rPr>
                        <a:t>sauté</a:t>
                      </a:r>
                    </a:p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Step</a:t>
                      </a:r>
                      <a:r>
                        <a:rPr lang="fr-F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knee</a:t>
                      </a:r>
                      <a:r>
                        <a:rPr lang="fr-F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up sauté</a:t>
                      </a:r>
                      <a:endParaRPr lang="fr-FR" sz="14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4532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>
                          <a:effectLst/>
                        </a:rPr>
                        <a:t> </a:t>
                      </a:r>
                      <a:endParaRPr lang="fr-FR" sz="12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 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Skip sauté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  <a:tr h="372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200" b="1" i="0" dirty="0">
                          <a:effectLst/>
                        </a:rPr>
                        <a:t> </a:t>
                      </a:r>
                      <a:endParaRPr lang="fr-FR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5"/>
                        </a:buBlip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Jumping  Jack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2560" algn="l"/>
                          <a:tab pos="308610" algn="l"/>
                        </a:tabLst>
                      </a:pPr>
                      <a:r>
                        <a:rPr lang="fr-FR" sz="1400" b="1" i="0" dirty="0">
                          <a:effectLst/>
                        </a:rPr>
                        <a:t> </a:t>
                      </a:r>
                      <a:endParaRPr lang="fr-FR" sz="14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</a:tr>
            </a:tbl>
          </a:graphicData>
        </a:graphic>
      </p:graphicFrame>
      <p:sp>
        <p:nvSpPr>
          <p:cNvPr id="5" name="ZoneTexte 4">
            <a:hlinkClick r:id="rId6" action="ppaction://hlinksldjump"/>
          </p:cNvPr>
          <p:cNvSpPr txBox="1"/>
          <p:nvPr/>
        </p:nvSpPr>
        <p:spPr>
          <a:xfrm>
            <a:off x="32022" y="1842491"/>
            <a:ext cx="1836000" cy="1296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Step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hlinkClick r:id="rId7" action="ppaction://hlinksldjump"/>
          </p:cNvPr>
          <p:cNvSpPr txBox="1"/>
          <p:nvPr/>
        </p:nvSpPr>
        <p:spPr>
          <a:xfrm>
            <a:off x="15088" y="3196328"/>
            <a:ext cx="1872000" cy="612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Jog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hlinkClick r:id="rId8" action="ppaction://hlinksldjump"/>
          </p:cNvPr>
          <p:cNvSpPr txBox="1"/>
          <p:nvPr/>
        </p:nvSpPr>
        <p:spPr>
          <a:xfrm>
            <a:off x="9434" y="3861942"/>
            <a:ext cx="1872000" cy="648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Kick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hlinkClick r:id="rId9" action="ppaction://hlinksldjump"/>
          </p:cNvPr>
          <p:cNvSpPr txBox="1"/>
          <p:nvPr/>
        </p:nvSpPr>
        <p:spPr>
          <a:xfrm>
            <a:off x="7917" y="4543116"/>
            <a:ext cx="1872000" cy="684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Lunge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hlinkClick r:id="rId10" action="ppaction://hlinksldjump"/>
          </p:cNvPr>
          <p:cNvSpPr txBox="1"/>
          <p:nvPr/>
        </p:nvSpPr>
        <p:spPr>
          <a:xfrm>
            <a:off x="15088" y="5295591"/>
            <a:ext cx="1872000" cy="72000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err="1" smtClean="0">
                <a:solidFill>
                  <a:schemeClr val="bg1"/>
                </a:solidFill>
              </a:rPr>
              <a:t>Knee</a:t>
            </a:r>
            <a:r>
              <a:rPr lang="fr-FR" sz="2000" b="1" dirty="0" smtClean="0">
                <a:solidFill>
                  <a:schemeClr val="bg1"/>
                </a:solidFill>
              </a:rPr>
              <a:t> up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hlinkClick r:id="rId11" action="ppaction://hlinksldjump"/>
          </p:cNvPr>
          <p:cNvSpPr txBox="1"/>
          <p:nvPr/>
        </p:nvSpPr>
        <p:spPr>
          <a:xfrm>
            <a:off x="18072" y="6058666"/>
            <a:ext cx="187200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Skip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hlinkClick r:id="rId12" action="ppaction://hlinksldjump"/>
          </p:cNvPr>
          <p:cNvSpPr txBox="1"/>
          <p:nvPr/>
        </p:nvSpPr>
        <p:spPr>
          <a:xfrm>
            <a:off x="-1846" y="6505175"/>
            <a:ext cx="193514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Jumping Jack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0145" y="-4094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sz="54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Les Familles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92877"/>
            <a:ext cx="64008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sp>
        <p:nvSpPr>
          <p:cNvPr id="5" name="Ellipse 4">
            <a:hlinkClick r:id="rId2" action="ppaction://hlinksldjump"/>
          </p:cNvPr>
          <p:cNvSpPr/>
          <p:nvPr/>
        </p:nvSpPr>
        <p:spPr>
          <a:xfrm>
            <a:off x="254484" y="2403466"/>
            <a:ext cx="1938871" cy="16813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STEP</a:t>
            </a:r>
          </a:p>
        </p:txBody>
      </p:sp>
      <p:sp>
        <p:nvSpPr>
          <p:cNvPr id="6" name="Ellipse 5">
            <a:hlinkClick r:id="rId3" action="ppaction://hlinksldjump"/>
          </p:cNvPr>
          <p:cNvSpPr/>
          <p:nvPr/>
        </p:nvSpPr>
        <p:spPr>
          <a:xfrm>
            <a:off x="2031789" y="963660"/>
            <a:ext cx="1947544" cy="170944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KNEE UP</a:t>
            </a:r>
          </a:p>
        </p:txBody>
      </p:sp>
      <p:sp>
        <p:nvSpPr>
          <p:cNvPr id="7" name="Ellipse 6">
            <a:hlinkClick r:id="rId4" action="ppaction://hlinksldjump"/>
          </p:cNvPr>
          <p:cNvSpPr/>
          <p:nvPr/>
        </p:nvSpPr>
        <p:spPr>
          <a:xfrm>
            <a:off x="846667" y="4537999"/>
            <a:ext cx="1901164" cy="1634201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JOG</a:t>
            </a:r>
          </a:p>
        </p:txBody>
      </p:sp>
      <p:sp>
        <p:nvSpPr>
          <p:cNvPr id="8" name="Ellipse 7">
            <a:hlinkClick r:id="rId5" action="ppaction://hlinksldjump"/>
          </p:cNvPr>
          <p:cNvSpPr/>
          <p:nvPr/>
        </p:nvSpPr>
        <p:spPr>
          <a:xfrm>
            <a:off x="3671817" y="4948794"/>
            <a:ext cx="2026250" cy="175984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KICK</a:t>
            </a:r>
          </a:p>
        </p:txBody>
      </p:sp>
      <p:sp>
        <p:nvSpPr>
          <p:cNvPr id="9" name="Ellipse 8">
            <a:hlinkClick r:id="rId6" action="ppaction://hlinksldjump"/>
          </p:cNvPr>
          <p:cNvSpPr/>
          <p:nvPr/>
        </p:nvSpPr>
        <p:spPr>
          <a:xfrm>
            <a:off x="4624840" y="963660"/>
            <a:ext cx="1997082" cy="170737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LUNGE</a:t>
            </a:r>
          </a:p>
        </p:txBody>
      </p:sp>
      <p:sp>
        <p:nvSpPr>
          <p:cNvPr id="10" name="Ellipse 9">
            <a:hlinkClick r:id="rId7" action="ppaction://hlinksldjump"/>
          </p:cNvPr>
          <p:cNvSpPr/>
          <p:nvPr/>
        </p:nvSpPr>
        <p:spPr>
          <a:xfrm>
            <a:off x="6621922" y="4537998"/>
            <a:ext cx="1833834" cy="163420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SKIP</a:t>
            </a:r>
          </a:p>
        </p:txBody>
      </p:sp>
      <p:sp>
        <p:nvSpPr>
          <p:cNvPr id="11" name="Ellipse 10">
            <a:hlinkClick r:id="rId8" action="ppaction://hlinksldjump"/>
          </p:cNvPr>
          <p:cNvSpPr/>
          <p:nvPr/>
        </p:nvSpPr>
        <p:spPr>
          <a:xfrm>
            <a:off x="6702357" y="2444695"/>
            <a:ext cx="2217524" cy="164016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JUMPING JACK</a:t>
            </a:r>
          </a:p>
        </p:txBody>
      </p:sp>
      <p:pic>
        <p:nvPicPr>
          <p:cNvPr id="12" name="Imag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05" y="-4094"/>
            <a:ext cx="1274476" cy="1274476"/>
          </a:xfrm>
          <a:prstGeom prst="rect">
            <a:avLst/>
          </a:prstGeom>
        </p:spPr>
      </p:pic>
      <p:sp>
        <p:nvSpPr>
          <p:cNvPr id="13" name="Flèche gauche 12">
            <a:hlinkClick r:id="rId11" action="ppaction://hlinksldjump"/>
          </p:cNvPr>
          <p:cNvSpPr/>
          <p:nvPr/>
        </p:nvSpPr>
        <p:spPr>
          <a:xfrm>
            <a:off x="320145" y="97215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326162" y="2559300"/>
            <a:ext cx="4243388" cy="2068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40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Cliquez dessus pour les voir</a:t>
            </a:r>
            <a:endParaRPr lang="fr-FR" sz="40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7"/>
            </a:endParaRPr>
          </a:p>
        </p:txBody>
      </p:sp>
    </p:spTree>
    <p:extLst>
      <p:ext uri="{BB962C8B-B14F-4D97-AF65-F5344CB8AC3E}">
        <p14:creationId xmlns:p14="http://schemas.microsoft.com/office/powerpoint/2010/main" val="56870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2479" y="369453"/>
            <a:ext cx="8689976" cy="849748"/>
          </a:xfrm>
        </p:spPr>
        <p:txBody>
          <a:bodyPr>
            <a:noAutofit/>
          </a:bodyPr>
          <a:lstStyle/>
          <a:p>
            <a:pPr algn="ctr"/>
            <a:r>
              <a:rPr lang="fr-FR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7"/>
              </a:rPr>
              <a:t>STEP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1" y="6499783"/>
            <a:ext cx="640080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294631"/>
              </p:ext>
            </p:extLst>
          </p:nvPr>
        </p:nvGraphicFramePr>
        <p:xfrm>
          <a:off x="-1" y="1397001"/>
          <a:ext cx="9144001" cy="5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30"/>
                <a:gridCol w="3188304"/>
                <a:gridCol w="3081867"/>
              </a:tblGrid>
              <a:tr h="62138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A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B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bg1"/>
                          </a:solidFill>
                        </a:rPr>
                        <a:t>Difficulté C</a:t>
                      </a: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062321">
                <a:tc rowSpan="3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1305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6610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F9E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02610">
                <a:tc rowSpan="3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05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133118"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0" name="Imag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11" y="20645"/>
            <a:ext cx="1274476" cy="1274476"/>
          </a:xfrm>
          <a:prstGeom prst="rect">
            <a:avLst/>
          </a:prstGeom>
        </p:spPr>
      </p:pic>
      <p:sp>
        <p:nvSpPr>
          <p:cNvPr id="3" name="Flèche gauche 2">
            <a:hlinkClick r:id="rId4" action="ppaction://hlinksldjump"/>
          </p:cNvPr>
          <p:cNvSpPr/>
          <p:nvPr/>
        </p:nvSpPr>
        <p:spPr>
          <a:xfrm>
            <a:off x="245533" y="191653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hlinkClick r:id="rId5" action="ppaction://hlinksldjump"/>
          </p:cNvPr>
          <p:cNvSpPr txBox="1"/>
          <p:nvPr/>
        </p:nvSpPr>
        <p:spPr>
          <a:xfrm>
            <a:off x="103351" y="2078799"/>
            <a:ext cx="2664000" cy="201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2800" dirty="0"/>
              <a:t>STEP FRONT / STEP BACK</a:t>
            </a:r>
          </a:p>
        </p:txBody>
      </p:sp>
      <p:sp>
        <p:nvSpPr>
          <p:cNvPr id="15" name="ZoneTexte 14">
            <a:hlinkClick r:id="rId6" action="ppaction://hlinksldjump"/>
          </p:cNvPr>
          <p:cNvSpPr txBox="1"/>
          <p:nvPr/>
        </p:nvSpPr>
        <p:spPr>
          <a:xfrm>
            <a:off x="93137" y="4235291"/>
            <a:ext cx="2700000" cy="2124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STEP TOUCH</a:t>
            </a:r>
          </a:p>
        </p:txBody>
      </p:sp>
      <p:sp>
        <p:nvSpPr>
          <p:cNvPr id="19" name="ZoneTexte 18">
            <a:hlinkClick r:id="rId7" action="ppaction://hlinksldjump"/>
          </p:cNvPr>
          <p:cNvSpPr txBox="1"/>
          <p:nvPr/>
        </p:nvSpPr>
        <p:spPr>
          <a:xfrm>
            <a:off x="6303434" y="2142067"/>
            <a:ext cx="396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3" name="ZoneTexte 22">
            <a:hlinkClick r:id="rId7" action="ppaction://hlinksldjump"/>
          </p:cNvPr>
          <p:cNvSpPr txBox="1"/>
          <p:nvPr/>
        </p:nvSpPr>
        <p:spPr>
          <a:xfrm>
            <a:off x="6140328" y="2095214"/>
            <a:ext cx="2916000" cy="9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STEP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TOUCH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SAUTE</a:t>
            </a:r>
          </a:p>
          <a:p>
            <a:pPr algn="ctr"/>
            <a:endParaRPr lang="fr-FR" sz="1050" dirty="0"/>
          </a:p>
        </p:txBody>
      </p:sp>
      <p:sp>
        <p:nvSpPr>
          <p:cNvPr id="24" name="ZoneTexte 23">
            <a:hlinkClick r:id="rId8" action="ppaction://hlinksldjump"/>
          </p:cNvPr>
          <p:cNvSpPr txBox="1"/>
          <p:nvPr/>
        </p:nvSpPr>
        <p:spPr>
          <a:xfrm>
            <a:off x="6144789" y="3155090"/>
            <a:ext cx="2916000" cy="9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GRAPPEVINE </a:t>
            </a:r>
            <a:r>
              <a:rPr lang="fr-FR" sz="2800" b="1" dirty="0">
                <a:solidFill>
                  <a:schemeClr val="bg1"/>
                </a:solidFill>
              </a:rPr>
              <a:t>SAUTE</a:t>
            </a:r>
          </a:p>
          <a:p>
            <a:pPr algn="ctr"/>
            <a:endParaRPr lang="fr-FR" sz="1050" dirty="0"/>
          </a:p>
        </p:txBody>
      </p:sp>
      <p:sp>
        <p:nvSpPr>
          <p:cNvPr id="25" name="ZoneTexte 24">
            <a:hlinkClick r:id="rId9" action="ppaction://hlinksldjump"/>
          </p:cNvPr>
          <p:cNvSpPr txBox="1"/>
          <p:nvPr/>
        </p:nvSpPr>
        <p:spPr>
          <a:xfrm>
            <a:off x="6156839" y="4237041"/>
            <a:ext cx="2916000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GRAPPEVINE </a:t>
            </a:r>
            <a:r>
              <a:rPr lang="fr-FR" sz="2800" b="1" dirty="0">
                <a:solidFill>
                  <a:schemeClr val="bg1"/>
                </a:solidFill>
              </a:rPr>
              <a:t>TALON</a:t>
            </a:r>
          </a:p>
          <a:p>
            <a:pPr algn="ctr"/>
            <a:endParaRPr lang="fr-FR" sz="1050" dirty="0"/>
          </a:p>
        </p:txBody>
      </p:sp>
      <p:sp>
        <p:nvSpPr>
          <p:cNvPr id="26" name="ZoneTexte 25">
            <a:hlinkClick r:id="rId10" action="ppaction://hlinksldjump"/>
          </p:cNvPr>
          <p:cNvSpPr txBox="1"/>
          <p:nvPr/>
        </p:nvSpPr>
        <p:spPr>
          <a:xfrm>
            <a:off x="6156838" y="5364132"/>
            <a:ext cx="2916000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GRAPPEVINE </a:t>
            </a:r>
            <a:r>
              <a:rPr lang="fr-FR" sz="2800" b="1" dirty="0">
                <a:solidFill>
                  <a:schemeClr val="bg1"/>
                </a:solidFill>
              </a:rPr>
              <a:t>KNEE UP</a:t>
            </a:r>
          </a:p>
          <a:p>
            <a:pPr algn="ctr"/>
            <a:endParaRPr lang="fr-FR" sz="1050" dirty="0"/>
          </a:p>
        </p:txBody>
      </p:sp>
      <p:sp>
        <p:nvSpPr>
          <p:cNvPr id="17" name="ZoneTexte 16">
            <a:hlinkClick r:id="rId11" action="ppaction://hlinksldjump"/>
          </p:cNvPr>
          <p:cNvSpPr txBox="1"/>
          <p:nvPr/>
        </p:nvSpPr>
        <p:spPr>
          <a:xfrm>
            <a:off x="2941566" y="2083892"/>
            <a:ext cx="3024000" cy="1332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GRAPPEVINE</a:t>
            </a:r>
          </a:p>
          <a:p>
            <a:pPr algn="ctr"/>
            <a:endParaRPr lang="fr-FR" sz="1050" dirty="0"/>
          </a:p>
        </p:txBody>
      </p:sp>
      <p:sp>
        <p:nvSpPr>
          <p:cNvPr id="18" name="ZoneTexte 17">
            <a:hlinkClick r:id="rId12" action="ppaction://hlinksldjump"/>
          </p:cNvPr>
          <p:cNvSpPr txBox="1"/>
          <p:nvPr/>
        </p:nvSpPr>
        <p:spPr>
          <a:xfrm>
            <a:off x="2981069" y="3574514"/>
            <a:ext cx="2988000" cy="129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V STEP</a:t>
            </a:r>
          </a:p>
          <a:p>
            <a:pPr algn="ctr"/>
            <a:endParaRPr lang="fr-FR" sz="1050" dirty="0"/>
          </a:p>
        </p:txBody>
      </p:sp>
      <p:sp>
        <p:nvSpPr>
          <p:cNvPr id="20" name="ZoneTexte 19">
            <a:hlinkClick r:id="rId13" action="ppaction://hlinksldjump"/>
          </p:cNvPr>
          <p:cNvSpPr txBox="1"/>
          <p:nvPr/>
        </p:nvSpPr>
        <p:spPr>
          <a:xfrm>
            <a:off x="2964656" y="5038109"/>
            <a:ext cx="2988000" cy="129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endParaRPr lang="fr-FR" sz="1400" b="1" dirty="0">
              <a:solidFill>
                <a:schemeClr val="bg1"/>
              </a:solidFill>
            </a:endParaRPr>
          </a:p>
          <a:p>
            <a:pPr algn="ctr"/>
            <a:r>
              <a:rPr lang="fr-FR" sz="2800" b="1" dirty="0">
                <a:solidFill>
                  <a:schemeClr val="bg1"/>
                </a:solidFill>
              </a:rPr>
              <a:t>A STEP</a:t>
            </a:r>
          </a:p>
          <a:p>
            <a:pPr algn="ctr"/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5505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 step doub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9816"/>
            <a:ext cx="9144000" cy="609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-927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/>
              <a:t>STEP FRONT / STEP BACK</a:t>
            </a:r>
            <a:endParaRPr lang="fr-FR" sz="360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dirty="0" smtClean="0"/>
              <a:t>F. LABROSSE - franck.labrosse@ac-rouen.fr – www.prof-eps-ash.fr</a:t>
            </a:r>
            <a:endParaRPr lang="fr-FR" dirty="0"/>
          </a:p>
        </p:txBody>
      </p:sp>
      <p:sp>
        <p:nvSpPr>
          <p:cNvPr id="5" name="Flèche gauche 4">
            <a:hlinkClick r:id="rId5" action="ppaction://hlinksldjump"/>
          </p:cNvPr>
          <p:cNvSpPr/>
          <p:nvPr/>
        </p:nvSpPr>
        <p:spPr>
          <a:xfrm>
            <a:off x="69668" y="184726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12" y="9276"/>
            <a:ext cx="1274476" cy="12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2588" y="-9276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STEP TOUCH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0" y="6497068"/>
            <a:ext cx="7772400" cy="365125"/>
          </a:xfrm>
        </p:spPr>
        <p:txBody>
          <a:bodyPr/>
          <a:lstStyle/>
          <a:p>
            <a:r>
              <a:rPr lang="fr-FR" sz="800" dirty="0" smtClean="0"/>
              <a:t>F. LABROSSE - franck.labrosse@ac-rouen.fr – www.prof-eps-ash.fr</a:t>
            </a:r>
            <a:endParaRPr lang="fr-FR" sz="800" dirty="0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55" y="-117048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6" action="ppaction://hlinksldjump"/>
          </p:cNvPr>
          <p:cNvSpPr/>
          <p:nvPr/>
        </p:nvSpPr>
        <p:spPr>
          <a:xfrm>
            <a:off x="300445" y="137840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step touc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570" y="1157428"/>
            <a:ext cx="7960635" cy="53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1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step doub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6705"/>
            <a:ext cx="9144000" cy="6095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8574" y="0"/>
            <a:ext cx="8610600" cy="1293028"/>
          </a:xfrm>
        </p:spPr>
        <p:txBody>
          <a:bodyPr/>
          <a:lstStyle/>
          <a:p>
            <a:pPr algn="ctr"/>
            <a:r>
              <a:rPr lang="fr-FR" dirty="0" smtClean="0"/>
              <a:t>A STEP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7772400" cy="365125"/>
          </a:xfrm>
        </p:spPr>
        <p:txBody>
          <a:bodyPr/>
          <a:lstStyle/>
          <a:p>
            <a:r>
              <a:rPr lang="fr-FR" sz="900" dirty="0" smtClean="0"/>
              <a:t>F. LABROSSE - franck.labrosse@ac-rouen.fr – www.prof-eps-ash.fr</a:t>
            </a:r>
            <a:endParaRPr lang="fr-FR" sz="900" dirty="0"/>
          </a:p>
        </p:txBody>
      </p:sp>
      <p:pic>
        <p:nvPicPr>
          <p:cNvPr id="4" name="Imag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15" y="-16894"/>
            <a:ext cx="1274476" cy="1274476"/>
          </a:xfrm>
          <a:prstGeom prst="rect">
            <a:avLst/>
          </a:prstGeom>
        </p:spPr>
      </p:pic>
      <p:sp>
        <p:nvSpPr>
          <p:cNvPr id="5" name="Flèche gauche 4">
            <a:hlinkClick r:id="rId7" action="ppaction://hlinksldjump"/>
          </p:cNvPr>
          <p:cNvSpPr/>
          <p:nvPr/>
        </p:nvSpPr>
        <p:spPr>
          <a:xfrm>
            <a:off x="143933" y="74794"/>
            <a:ext cx="1778000" cy="90502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Traînée de condensation</Template>
  <TotalTime>3420</TotalTime>
  <Words>551</Words>
  <Application>Microsoft Office PowerPoint</Application>
  <PresentationFormat>Affichage à l'écran (4:3)</PresentationFormat>
  <Paragraphs>182</Paragraphs>
  <Slides>35</Slides>
  <Notes>1</Notes>
  <HiddenSlides>0</HiddenSlides>
  <MMClips>23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Symbol</vt:lpstr>
      <vt:lpstr>Times New Roman</vt:lpstr>
      <vt:lpstr>Ver7</vt:lpstr>
      <vt:lpstr>Traînée de condensation</vt:lpstr>
      <vt:lpstr>Les pas d’Aérobic</vt:lpstr>
      <vt:lpstr>Les pas et les blocs</vt:lpstr>
      <vt:lpstr>Les blocs imposés</vt:lpstr>
      <vt:lpstr>Le tableau des pas</vt:lpstr>
      <vt:lpstr>Les Familles</vt:lpstr>
      <vt:lpstr>STEP</vt:lpstr>
      <vt:lpstr>STEP FRONT / STEP BACK</vt:lpstr>
      <vt:lpstr>STEP TOUCH</vt:lpstr>
      <vt:lpstr>A STEP</vt:lpstr>
      <vt:lpstr>V STEP</vt:lpstr>
      <vt:lpstr>STEP TOUCH SAUTE</vt:lpstr>
      <vt:lpstr>GRAPPEVINE</vt:lpstr>
      <vt:lpstr>GRAPPEVINE SAUTE</vt:lpstr>
      <vt:lpstr>GRAPPEVINE TALON</vt:lpstr>
      <vt:lpstr>GRAPPEVINE KNEE UP</vt:lpstr>
      <vt:lpstr>JOG</vt:lpstr>
      <vt:lpstr>JOG</vt:lpstr>
      <vt:lpstr>JOG KNEE UP</vt:lpstr>
      <vt:lpstr>KICK</vt:lpstr>
      <vt:lpstr>KICK FRONT</vt:lpstr>
      <vt:lpstr>KICK SIDE</vt:lpstr>
      <vt:lpstr>KICK FRONT SAUTE</vt:lpstr>
      <vt:lpstr>KICK SIDE SAUTE</vt:lpstr>
      <vt:lpstr>LUNGE</vt:lpstr>
      <vt:lpstr>LUNGE BACK</vt:lpstr>
      <vt:lpstr>LUNGE SIDE</vt:lpstr>
      <vt:lpstr>JUMPING JACK</vt:lpstr>
      <vt:lpstr>JUMPING JACK</vt:lpstr>
      <vt:lpstr>SKIP</vt:lpstr>
      <vt:lpstr>SKIP</vt:lpstr>
      <vt:lpstr>KNEE UP</vt:lpstr>
      <vt:lpstr>KNEE UP</vt:lpstr>
      <vt:lpstr>STEP KNEE UP</vt:lpstr>
      <vt:lpstr>KNEE UP SAUTE</vt:lpstr>
      <vt:lpstr>STEP KNEE UP saute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pas d’Aérobic</dc:title>
  <dc:creator>Franck labrosse</dc:creator>
  <cp:lastModifiedBy>Franck labrosse</cp:lastModifiedBy>
  <cp:revision>79</cp:revision>
  <dcterms:created xsi:type="dcterms:W3CDTF">2016-06-01T16:48:06Z</dcterms:created>
  <dcterms:modified xsi:type="dcterms:W3CDTF">2016-07-22T08:23:57Z</dcterms:modified>
</cp:coreProperties>
</file>