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7"/>
  </p:notesMasterIdLst>
  <p:sldIdLst>
    <p:sldId id="256" r:id="rId2"/>
    <p:sldId id="270" r:id="rId3"/>
    <p:sldId id="273" r:id="rId4"/>
    <p:sldId id="289" r:id="rId5"/>
    <p:sldId id="257" r:id="rId6"/>
    <p:sldId id="258" r:id="rId7"/>
    <p:sldId id="259" r:id="rId8"/>
    <p:sldId id="266" r:id="rId9"/>
    <p:sldId id="271" r:id="rId10"/>
    <p:sldId id="272" r:id="rId11"/>
    <p:sldId id="260" r:id="rId12"/>
    <p:sldId id="261" r:id="rId13"/>
    <p:sldId id="262" r:id="rId14"/>
    <p:sldId id="263" r:id="rId15"/>
    <p:sldId id="264" r:id="rId16"/>
    <p:sldId id="267" r:id="rId17"/>
    <p:sldId id="268" r:id="rId18"/>
    <p:sldId id="269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90" r:id="rId34"/>
    <p:sldId id="288" r:id="rId35"/>
    <p:sldId id="29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8E8"/>
    <a:srgbClr val="F3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46F6C-A395-413B-8F0E-861F4B4EC636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AF4FC-8F92-4884-B2D2-A717749D5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67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F4FC-8F92-4884-B2D2-A717749D509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27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27FF1C8-7D20-483A-BB79-48182EABD176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21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AA4-B15B-44F0-B0CE-36634A2FF1C8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88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14BD4D-E301-4FA6-9DE0-E5ABDE3F239A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923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544367C-AE6D-4C7D-A95D-3DF88E11EEB0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4406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3FD4D12-7327-494F-83F7-685640BA0CB9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28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528C-95FC-40C3-9D8B-0944F8297E6A}" type="datetime1">
              <a:rPr lang="fr-FR" smtClean="0"/>
              <a:t>22/07/2016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193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D9F-BCA1-4587-A5E0-02748EADE6AE}" type="datetime1">
              <a:rPr lang="fr-FR" smtClean="0"/>
              <a:t>22/07/2016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004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DB1C-8E55-4CBA-94C2-888D2384E1D8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754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BB8ED3B-41A3-4638-8CAA-5342FABC1223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53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487A-B6A6-4ED8-A6B1-E0B739440473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51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9B960E4-A328-4B18-BE5B-E14E4D112EDB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44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EB962-B462-4CE1-A803-9DC1D71433A5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60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4BDD-DF5D-477B-8054-C8F68ED049E0}" type="datetime1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18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C9DA-63E4-45F5-B95C-A6B14357A5E5}" type="datetime1">
              <a:rPr lang="fr-FR" smtClean="0"/>
              <a:t>22/07/2016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00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F3F7-6A36-49F1-B75C-42B687B71865}" type="datetime1">
              <a:rPr lang="fr-FR" smtClean="0"/>
              <a:t>22/07/2016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7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B182-7E2C-4054-AD7A-8AE3F870B916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96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702C-E1F6-427C-8806-BE1796B31EB5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15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4A71-1AE4-4210-AFD1-3AC3F76C8942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081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ranck.labrosse@ac-rouen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1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slide" Target="slide1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5.png"/><Relationship Id="rId7" Type="http://schemas.openxmlformats.org/officeDocument/2006/relationships/slide" Target="slide2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slide" Target="slide24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slide" Target="slide24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8.xml"/><Relationship Id="rId4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slide" Target="slide27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0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9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5.png"/><Relationship Id="rId7" Type="http://schemas.openxmlformats.org/officeDocument/2006/relationships/slide" Target="slide3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slide" Target="slide34.xml"/><Relationship Id="rId4" Type="http://schemas.openxmlformats.org/officeDocument/2006/relationships/slide" Target="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slide" Target="slide31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slide" Target="slide31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5.png"/><Relationship Id="rId7" Type="http://schemas.openxmlformats.org/officeDocument/2006/relationships/slide" Target="slide16.xml"/><Relationship Id="rId12" Type="http://schemas.openxmlformats.org/officeDocument/2006/relationships/slide" Target="slide2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29.xml"/><Relationship Id="rId5" Type="http://schemas.openxmlformats.org/officeDocument/2006/relationships/image" Target="../media/image6.gif"/><Relationship Id="rId10" Type="http://schemas.openxmlformats.org/officeDocument/2006/relationships/slide" Target="slide31.xml"/><Relationship Id="rId4" Type="http://schemas.openxmlformats.org/officeDocument/2006/relationships/slide" Target="slide2.xml"/><Relationship Id="rId9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31.xml"/><Relationship Id="rId7" Type="http://schemas.openxmlformats.org/officeDocument/2006/relationships/slide" Target="slide2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slide" Target="slide2.xml"/><Relationship Id="rId5" Type="http://schemas.openxmlformats.org/officeDocument/2006/relationships/slide" Target="slide19.xml"/><Relationship Id="rId10" Type="http://schemas.openxmlformats.org/officeDocument/2006/relationships/image" Target="../media/image5.png"/><Relationship Id="rId4" Type="http://schemas.openxmlformats.org/officeDocument/2006/relationships/slide" Target="slide16.xml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9.xml"/><Relationship Id="rId3" Type="http://schemas.openxmlformats.org/officeDocument/2006/relationships/image" Target="../media/image5.png"/><Relationship Id="rId7" Type="http://schemas.openxmlformats.org/officeDocument/2006/relationships/slide" Target="slide11.xml"/><Relationship Id="rId12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12.xml"/><Relationship Id="rId5" Type="http://schemas.openxmlformats.org/officeDocument/2006/relationships/slide" Target="slide7.xml"/><Relationship Id="rId10" Type="http://schemas.openxmlformats.org/officeDocument/2006/relationships/slide" Target="slide15.xml"/><Relationship Id="rId4" Type="http://schemas.openxmlformats.org/officeDocument/2006/relationships/slide" Target="slide5.xml"/><Relationship Id="rId9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.xml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57878" y="369257"/>
            <a:ext cx="8689976" cy="1083731"/>
          </a:xfrm>
        </p:spPr>
        <p:txBody>
          <a:bodyPr/>
          <a:lstStyle/>
          <a:p>
            <a:pPr algn="ctr"/>
            <a:r>
              <a:rPr lang="fr-FR" dirty="0" smtClean="0"/>
              <a:t>Les pas d’Aérobic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0" y="6484834"/>
            <a:ext cx="6400800" cy="365125"/>
          </a:xfrm>
        </p:spPr>
        <p:txBody>
          <a:bodyPr/>
          <a:lstStyle/>
          <a:p>
            <a:r>
              <a:rPr lang="fr-FR" dirty="0" smtClean="0"/>
              <a:t>F. LABROSSE - </a:t>
            </a:r>
            <a:r>
              <a:rPr lang="fr-FR" dirty="0" smtClean="0">
                <a:hlinkClick r:id="rId3"/>
              </a:rPr>
              <a:t>franck.labrosse@ac-rouen.fr</a:t>
            </a:r>
            <a:r>
              <a:rPr lang="fr-FR" dirty="0" smtClean="0"/>
              <a:t> – www.prof-eps-ash.fr</a:t>
            </a:r>
            <a:endParaRPr lang="fr-FR" dirty="0"/>
          </a:p>
        </p:txBody>
      </p:sp>
      <p:pic>
        <p:nvPicPr>
          <p:cNvPr id="1026" name="Picture 2" descr="http://img-aws.ehowcdn.com/340x221p/photos.demandstudios.com/getty/article/39/169/dv1540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41" y="1583265"/>
            <a:ext cx="4865321" cy="31624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12" y="5006284"/>
            <a:ext cx="1661113" cy="16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 step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4535" y="1124231"/>
            <a:ext cx="9144000" cy="609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1235" y="0"/>
            <a:ext cx="8610600" cy="1293028"/>
          </a:xfrm>
        </p:spPr>
        <p:txBody>
          <a:bodyPr/>
          <a:lstStyle/>
          <a:p>
            <a:pPr algn="ctr"/>
            <a:r>
              <a:rPr lang="fr-FR" dirty="0"/>
              <a:t>V</a:t>
            </a:r>
            <a:r>
              <a:rPr lang="fr-FR" dirty="0" smtClean="0"/>
              <a:t> STEP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524000" y="6492876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835" y="34482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526521" y="219208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60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STEP TOUCH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89700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82" y="9275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427832" y="194002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step touch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5975" y="1071562"/>
            <a:ext cx="8131969" cy="54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1084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GRAPPEVINE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dirty="0" smtClean="0"/>
              <a:t>F. </a:t>
            </a:r>
            <a:r>
              <a:rPr lang="fr-FR" sz="900" dirty="0"/>
              <a:t>LABROSSE</a:t>
            </a:r>
            <a:r>
              <a:rPr lang="fr-FR" dirty="0" smtClean="0"/>
              <a:t> - franck.labrosse@ac-rouen.fr – www.prof-eps-ash.fr</a:t>
            </a:r>
            <a:endParaRPr lang="fr-FR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887" y="29392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506413" y="155719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pevin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3586" y="991274"/>
            <a:ext cx="8356604" cy="55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9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GRAPPEVINE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94959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419888" y="27968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pevine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0881" y="995481"/>
            <a:ext cx="8262014" cy="55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9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7" y="-8878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GRAPPEVINE TALON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6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7" y="33616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436299" y="175601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rappevine talon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3149" y="1041226"/>
            <a:ext cx="8177476" cy="54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75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-13919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GRAPPEVINE KNEE UP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862" y="42050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273776" y="180083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pevine  genou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4294" y="1085106"/>
            <a:ext cx="8155188" cy="54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86479" y="36945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JOG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84820"/>
            <a:ext cx="64008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719375"/>
              </p:ext>
            </p:extLst>
          </p:nvPr>
        </p:nvGraphicFramePr>
        <p:xfrm>
          <a:off x="800101" y="1397001"/>
          <a:ext cx="10496549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75"/>
                <a:gridCol w="4733166"/>
                <a:gridCol w="2915708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577" y="75474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514894" y="233862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hlinkClick r:id="rId5" action="ppaction://hlinksldjump"/>
          </p:cNvPr>
          <p:cNvSpPr txBox="1"/>
          <p:nvPr/>
        </p:nvSpPr>
        <p:spPr>
          <a:xfrm>
            <a:off x="3746500" y="2070103"/>
            <a:ext cx="4536000" cy="20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JOG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hlinkClick r:id="rId6" action="ppaction://hlinksldjump"/>
          </p:cNvPr>
          <p:cNvSpPr txBox="1"/>
          <p:nvPr/>
        </p:nvSpPr>
        <p:spPr>
          <a:xfrm>
            <a:off x="3715804" y="4301195"/>
            <a:ext cx="460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JOG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KNEE UP</a:t>
            </a:r>
          </a:p>
          <a:p>
            <a:pPr algn="ctr"/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233" y="-3934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JOG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82" y="19023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470563" y="190068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jog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4639" y="1045019"/>
            <a:ext cx="8171787" cy="54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9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5127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JOG KNEE UP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68071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23679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433540" y="18472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jog knee u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0893" y="971550"/>
            <a:ext cx="8281990" cy="55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86479" y="36945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KICK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4008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115278"/>
              </p:ext>
            </p:extLst>
          </p:nvPr>
        </p:nvGraphicFramePr>
        <p:xfrm>
          <a:off x="590551" y="1397001"/>
          <a:ext cx="10972800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294"/>
                <a:gridCol w="3758812"/>
                <a:gridCol w="3800694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 rowSpan="2"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9E8E8"/>
                    </a:solidFill>
                  </a:tcPr>
                </a:tc>
              </a:tr>
              <a:tr h="21954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779" y="122525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400322" y="199823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hlinkClick r:id="rId5" action="ppaction://hlinksldjump"/>
          </p:cNvPr>
          <p:cNvSpPr txBox="1"/>
          <p:nvPr/>
        </p:nvSpPr>
        <p:spPr>
          <a:xfrm>
            <a:off x="670616" y="2066629"/>
            <a:ext cx="3276000" cy="4284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>
                <a:solidFill>
                  <a:schemeClr val="bg1"/>
                </a:solidFill>
              </a:rPr>
              <a:t>KICK </a:t>
            </a:r>
            <a:r>
              <a:rPr lang="fr-FR" sz="4000" b="1" dirty="0">
                <a:solidFill>
                  <a:schemeClr val="bg1"/>
                </a:solidFill>
              </a:rPr>
              <a:t>FRONT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hlinkClick r:id="rId6" action="ppaction://hlinksldjump"/>
          </p:cNvPr>
          <p:cNvSpPr txBox="1"/>
          <p:nvPr/>
        </p:nvSpPr>
        <p:spPr>
          <a:xfrm>
            <a:off x="4102881" y="2101157"/>
            <a:ext cx="3564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KICK SIDE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hlinkClick r:id="rId7" action="ppaction://hlinksldjump"/>
          </p:cNvPr>
          <p:cNvSpPr txBox="1"/>
          <p:nvPr/>
        </p:nvSpPr>
        <p:spPr>
          <a:xfrm>
            <a:off x="4084624" y="4299464"/>
            <a:ext cx="3600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KICK </a:t>
            </a:r>
            <a:r>
              <a:rPr lang="fr-FR" sz="4000" b="1" dirty="0">
                <a:solidFill>
                  <a:schemeClr val="bg1"/>
                </a:solidFill>
              </a:rPr>
              <a:t>FRONT SAUTE</a:t>
            </a:r>
          </a:p>
        </p:txBody>
      </p:sp>
      <p:sp>
        <p:nvSpPr>
          <p:cNvPr id="14" name="ZoneTexte 13">
            <a:hlinkClick r:id="rId8" action="ppaction://hlinksldjump"/>
          </p:cNvPr>
          <p:cNvSpPr txBox="1"/>
          <p:nvPr/>
        </p:nvSpPr>
        <p:spPr>
          <a:xfrm>
            <a:off x="7840889" y="2065197"/>
            <a:ext cx="3636000" cy="4248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>
                <a:solidFill>
                  <a:schemeClr val="bg1"/>
                </a:solidFill>
              </a:rPr>
              <a:t>KICK </a:t>
            </a:r>
            <a:r>
              <a:rPr lang="fr-FR" sz="4000" b="1" dirty="0">
                <a:solidFill>
                  <a:schemeClr val="bg1"/>
                </a:solidFill>
              </a:rPr>
              <a:t>SIDE SAUTE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488964"/>
            <a:ext cx="10820400" cy="1293028"/>
          </a:xfrm>
        </p:spPr>
        <p:txBody>
          <a:bodyPr/>
          <a:lstStyle/>
          <a:p>
            <a:pPr algn="ctr"/>
            <a:r>
              <a:rPr lang="fr-FR" dirty="0" smtClean="0"/>
              <a:t>Les pas et les blocs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680710" cy="365125"/>
          </a:xfrm>
        </p:spPr>
        <p:txBody>
          <a:bodyPr/>
          <a:lstStyle/>
          <a:p>
            <a:r>
              <a:rPr lang="fr-FR" dirty="0" smtClean="0"/>
              <a:t>F. LABROSSE - franck.labrosse@ac-rouen.fr – www.prof-eps-ash.fr</a:t>
            </a:r>
            <a:endParaRPr lang="fr-FR" dirty="0"/>
          </a:p>
        </p:txBody>
      </p:sp>
      <p:sp>
        <p:nvSpPr>
          <p:cNvPr id="4" name="Rectangle à coins arrondis 3">
            <a:hlinkClick r:id="rId2" action="ppaction://hlinksldjump"/>
          </p:cNvPr>
          <p:cNvSpPr/>
          <p:nvPr/>
        </p:nvSpPr>
        <p:spPr>
          <a:xfrm>
            <a:off x="829735" y="1642534"/>
            <a:ext cx="3818467" cy="199813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vidéo des pas</a:t>
            </a:r>
          </a:p>
        </p:txBody>
      </p:sp>
      <p:sp>
        <p:nvSpPr>
          <p:cNvPr id="5" name="Rectangle à coins arrondis 4">
            <a:hlinkClick r:id="rId3" action="ppaction://hlinksldjump"/>
          </p:cNvPr>
          <p:cNvSpPr/>
          <p:nvPr/>
        </p:nvSpPr>
        <p:spPr>
          <a:xfrm>
            <a:off x="7687733" y="1642536"/>
            <a:ext cx="3818467" cy="199813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Les blocs imposés</a:t>
            </a:r>
          </a:p>
        </p:txBody>
      </p:sp>
      <p:pic>
        <p:nvPicPr>
          <p:cNvPr id="6" name="Imag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21" y="110067"/>
            <a:ext cx="1274476" cy="1274476"/>
          </a:xfrm>
          <a:prstGeom prst="rect">
            <a:avLst/>
          </a:prstGeom>
        </p:spPr>
      </p:pic>
      <p:sp>
        <p:nvSpPr>
          <p:cNvPr id="7" name="Rectangle à coins arrondis 6">
            <a:hlinkClick r:id="rId6" action="ppaction://hlinksldjump"/>
          </p:cNvPr>
          <p:cNvSpPr/>
          <p:nvPr/>
        </p:nvSpPr>
        <p:spPr>
          <a:xfrm>
            <a:off x="4186766" y="4178545"/>
            <a:ext cx="3818467" cy="199813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 tableau des pas</a:t>
            </a:r>
          </a:p>
        </p:txBody>
      </p:sp>
    </p:spTree>
    <p:extLst>
      <p:ext uri="{BB962C8B-B14F-4D97-AF65-F5344CB8AC3E}">
        <p14:creationId xmlns:p14="http://schemas.microsoft.com/office/powerpoint/2010/main" val="170856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7" y="-9277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KICK FRONT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227" y="-39038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455746" y="174663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kick fron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0608" y="917838"/>
            <a:ext cx="8362557" cy="55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8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KICK SIDE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6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00" y="0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635000" y="147211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kick sid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0888" y="904876"/>
            <a:ext cx="838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4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-22846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KICK FRONT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25" y="-4294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540475" y="157597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kick front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3622" y="952238"/>
            <a:ext cx="8476532" cy="56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21296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KICK SIDE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32" y="-19819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704034" y="215298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kick side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4488" y="979337"/>
            <a:ext cx="8454799" cy="56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15612" y="161925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LUNGE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4008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797"/>
              </p:ext>
            </p:extLst>
          </p:nvPr>
        </p:nvGraphicFramePr>
        <p:xfrm>
          <a:off x="942975" y="1397001"/>
          <a:ext cx="10506074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449"/>
                <a:gridCol w="4669366"/>
                <a:gridCol w="2850259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 rowSpan="2"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</a:tr>
              <a:tr h="21954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421" y="-18763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541837" y="155054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hlinkClick r:id="rId5" action="ppaction://hlinksldjump"/>
          </p:cNvPr>
          <p:cNvSpPr txBox="1"/>
          <p:nvPr/>
        </p:nvSpPr>
        <p:spPr>
          <a:xfrm>
            <a:off x="4013400" y="2089729"/>
            <a:ext cx="4500000" cy="20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LUNGE BACK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hlinkClick r:id="rId6" action="ppaction://hlinksldjump"/>
          </p:cNvPr>
          <p:cNvSpPr txBox="1"/>
          <p:nvPr/>
        </p:nvSpPr>
        <p:spPr>
          <a:xfrm>
            <a:off x="4007050" y="4291216"/>
            <a:ext cx="4536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LUNGE SIDE</a:t>
            </a:r>
          </a:p>
        </p:txBody>
      </p:sp>
    </p:spTree>
    <p:extLst>
      <p:ext uri="{BB962C8B-B14F-4D97-AF65-F5344CB8AC3E}">
        <p14:creationId xmlns:p14="http://schemas.microsoft.com/office/powerpoint/2010/main" val="417160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LUNGE BACK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88" y="0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327932" y="194002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lung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2317" y="933450"/>
            <a:ext cx="8339141" cy="555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LUNGE SIDE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38" y="-82389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382588" y="194252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lunge sid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4854" y="951603"/>
            <a:ext cx="8533418" cy="56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5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75749" y="174582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sz="5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JUMPING JACK</a:t>
            </a:r>
            <a:endParaRPr lang="fr-FR" sz="54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80063" y="6497973"/>
            <a:ext cx="64008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606837"/>
              </p:ext>
            </p:extLst>
          </p:nvPr>
        </p:nvGraphicFramePr>
        <p:xfrm>
          <a:off x="1524001" y="1397001"/>
          <a:ext cx="9144001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4038600"/>
                <a:gridCol w="2514601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390878"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70" y="33819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330653" y="119307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hlinkClick r:id="rId5" action="ppaction://hlinksldjump"/>
          </p:cNvPr>
          <p:cNvSpPr txBox="1"/>
          <p:nvPr/>
        </p:nvSpPr>
        <p:spPr>
          <a:xfrm>
            <a:off x="4209191" y="2085232"/>
            <a:ext cx="3852000" cy="4248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>
                <a:solidFill>
                  <a:schemeClr val="bg1"/>
                </a:solidFill>
              </a:rPr>
              <a:t>JUMPING </a:t>
            </a:r>
            <a:r>
              <a:rPr lang="fr-FR" sz="4000" b="1" dirty="0">
                <a:solidFill>
                  <a:schemeClr val="bg1"/>
                </a:solidFill>
              </a:rPr>
              <a:t>JACK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3634" y="12820"/>
            <a:ext cx="8694060" cy="1293028"/>
          </a:xfrm>
        </p:spPr>
        <p:txBody>
          <a:bodyPr/>
          <a:lstStyle/>
          <a:p>
            <a:pPr algn="ctr"/>
            <a:r>
              <a:rPr lang="fr-FR" dirty="0" smtClean="0"/>
              <a:t>JUMPING JACK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1524000" y="6492876"/>
            <a:ext cx="7772400" cy="365125"/>
          </a:xfrm>
        </p:spPr>
        <p:txBody>
          <a:bodyPr/>
          <a:lstStyle/>
          <a:p>
            <a:r>
              <a:rPr lang="fr-FR" sz="900"/>
              <a:t>F. LABROSSE - franck.labrosse@ac-rouen.fr – www.prof-eps-ash.fr</a:t>
            </a:r>
            <a:endParaRPr lang="fr-FR" sz="90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016" y="31372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419644" y="175202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jumping jac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5848" y="966456"/>
            <a:ext cx="8289631" cy="55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86479" y="36945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SKIP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400800" cy="365125"/>
          </a:xfrm>
        </p:spPr>
        <p:txBody>
          <a:bodyPr/>
          <a:lstStyle/>
          <a:p>
            <a:r>
              <a:rPr lang="fr-FR" sz="90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80283"/>
              </p:ext>
            </p:extLst>
          </p:nvPr>
        </p:nvGraphicFramePr>
        <p:xfrm>
          <a:off x="1524001" y="1397001"/>
          <a:ext cx="9144001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867"/>
                <a:gridCol w="3826933"/>
                <a:gridCol w="2616201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390878"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55" y="101815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468902" y="341815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hlinkClick r:id="rId5" action="ppaction://hlinksldjump"/>
          </p:cNvPr>
          <p:cNvSpPr txBox="1"/>
          <p:nvPr/>
        </p:nvSpPr>
        <p:spPr>
          <a:xfrm>
            <a:off x="4327725" y="2112985"/>
            <a:ext cx="3636000" cy="421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SKIP</a:t>
            </a:r>
          </a:p>
        </p:txBody>
      </p:sp>
    </p:spTree>
    <p:extLst>
      <p:ext uri="{BB962C8B-B14F-4D97-AF65-F5344CB8AC3E}">
        <p14:creationId xmlns:p14="http://schemas.microsoft.com/office/powerpoint/2010/main" val="6198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44145" y="26951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sz="48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Les blocs imposés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-8467" y="6492875"/>
            <a:ext cx="6400800" cy="365125"/>
          </a:xfrm>
        </p:spPr>
        <p:txBody>
          <a:bodyPr/>
          <a:lstStyle/>
          <a:p>
            <a:r>
              <a:rPr lang="fr-FR" dirty="0" smtClean="0"/>
              <a:t>F. LABROSSE - franck.labrosse@ac-rouen.fr – www.prof-eps-ash.fr</a:t>
            </a:r>
            <a:endParaRPr lang="fr-FR" dirty="0"/>
          </a:p>
        </p:txBody>
      </p:sp>
      <p:pic>
        <p:nvPicPr>
          <p:cNvPr id="12" name="Imag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520" y="87901"/>
            <a:ext cx="1274476" cy="1274476"/>
          </a:xfrm>
          <a:prstGeom prst="rect">
            <a:avLst/>
          </a:prstGeom>
        </p:spPr>
      </p:pic>
      <p:sp>
        <p:nvSpPr>
          <p:cNvPr id="13" name="Flèche gauche 12">
            <a:hlinkClick r:id="rId4" action="ppaction://hlinksldjump"/>
          </p:cNvPr>
          <p:cNvSpPr/>
          <p:nvPr/>
        </p:nvSpPr>
        <p:spPr>
          <a:xfrm>
            <a:off x="516466" y="321382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955272" y="2552700"/>
            <a:ext cx="8467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/>
              <a:t>A définir</a:t>
            </a:r>
          </a:p>
        </p:txBody>
      </p:sp>
    </p:spTree>
    <p:extLst>
      <p:ext uri="{BB962C8B-B14F-4D97-AF65-F5344CB8AC3E}">
        <p14:creationId xmlns:p14="http://schemas.microsoft.com/office/powerpoint/2010/main" val="9072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kip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365" y="1065258"/>
            <a:ext cx="9736443" cy="64909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-18552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SKIP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38" y="160235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450365" y="160235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8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94890" y="303759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KNEE UP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90" y="6478127"/>
            <a:ext cx="64008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3163"/>
              </p:ext>
            </p:extLst>
          </p:nvPr>
        </p:nvGraphicFramePr>
        <p:xfrm>
          <a:off x="647700" y="1397001"/>
          <a:ext cx="10915649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2297"/>
                <a:gridCol w="4103475"/>
                <a:gridCol w="2819877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</a:tr>
              <a:tr h="2195439">
                <a:tc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2" y="32219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238397" y="21694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hlinkClick r:id="rId5" action="ppaction://hlinksldjump"/>
          </p:cNvPr>
          <p:cNvSpPr txBox="1"/>
          <p:nvPr/>
        </p:nvSpPr>
        <p:spPr>
          <a:xfrm>
            <a:off x="4724400" y="2080467"/>
            <a:ext cx="3924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KNEE UP SAUTE</a:t>
            </a:r>
          </a:p>
        </p:txBody>
      </p:sp>
      <p:sp>
        <p:nvSpPr>
          <p:cNvPr id="7" name="ZoneTexte 6">
            <a:hlinkClick r:id="rId6" action="ppaction://hlinksldjump"/>
          </p:cNvPr>
          <p:cNvSpPr txBox="1"/>
          <p:nvPr/>
        </p:nvSpPr>
        <p:spPr>
          <a:xfrm>
            <a:off x="732365" y="2083445"/>
            <a:ext cx="3816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KNEE UP</a:t>
            </a:r>
          </a:p>
        </p:txBody>
      </p:sp>
      <p:sp>
        <p:nvSpPr>
          <p:cNvPr id="8" name="ZoneTexte 7">
            <a:hlinkClick r:id="rId7" action="ppaction://hlinksldjump"/>
          </p:cNvPr>
          <p:cNvSpPr txBox="1"/>
          <p:nvPr/>
        </p:nvSpPr>
        <p:spPr>
          <a:xfrm>
            <a:off x="722840" y="4302738"/>
            <a:ext cx="3852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STEP KNEE UP</a:t>
            </a:r>
          </a:p>
        </p:txBody>
      </p:sp>
      <p:sp>
        <p:nvSpPr>
          <p:cNvPr id="9" name="ZoneTexte 8">
            <a:hlinkClick r:id="rId8" action="ppaction://hlinksldjump"/>
          </p:cNvPr>
          <p:cNvSpPr txBox="1"/>
          <p:nvPr/>
        </p:nvSpPr>
        <p:spPr>
          <a:xfrm>
            <a:off x="4724400" y="4279297"/>
            <a:ext cx="3924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STEP KNEE UP SAUTE</a:t>
            </a:r>
          </a:p>
        </p:txBody>
      </p:sp>
    </p:spTree>
    <p:extLst>
      <p:ext uri="{BB962C8B-B14F-4D97-AF65-F5344CB8AC3E}">
        <p14:creationId xmlns:p14="http://schemas.microsoft.com/office/powerpoint/2010/main" val="31993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KNEE UP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508752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944" y="52743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470563" y="184735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knee u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3697" y="1015290"/>
            <a:ext cx="8216381" cy="54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9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ep knee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75" y="874944"/>
            <a:ext cx="9539136" cy="6359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STEP KNEE UP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18552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235328" y="16641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45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-18552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KNEE UP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82511"/>
            <a:ext cx="7772400" cy="365125"/>
          </a:xfrm>
        </p:spPr>
        <p:txBody>
          <a:bodyPr/>
          <a:lstStyle/>
          <a:p>
            <a:r>
              <a:rPr lang="fr-FR" sz="90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-59449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128588" y="125278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knee up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3339" y="937147"/>
            <a:ext cx="8337098" cy="55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7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ep knee saute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11" y="750739"/>
            <a:ext cx="9621753" cy="62844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45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STEP KNEE UP saute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845" y="113501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465092" y="137839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1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44145" y="26951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sz="48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Le tableau des pas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524000" y="6492876"/>
            <a:ext cx="6400800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 dirty="0"/>
          </a:p>
        </p:txBody>
      </p:sp>
      <p:pic>
        <p:nvPicPr>
          <p:cNvPr id="12" name="Imag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43" y="24692"/>
            <a:ext cx="1274476" cy="1274476"/>
          </a:xfrm>
          <a:prstGeom prst="rect">
            <a:avLst/>
          </a:prstGeom>
        </p:spPr>
      </p:pic>
      <p:sp>
        <p:nvSpPr>
          <p:cNvPr id="13" name="Flèche gauche 12">
            <a:hlinkClick r:id="rId4" action="ppaction://hlinksldjump"/>
          </p:cNvPr>
          <p:cNvSpPr/>
          <p:nvPr/>
        </p:nvSpPr>
        <p:spPr>
          <a:xfrm>
            <a:off x="331981" y="241875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856754"/>
              </p:ext>
            </p:extLst>
          </p:nvPr>
        </p:nvGraphicFramePr>
        <p:xfrm>
          <a:off x="948266" y="1261059"/>
          <a:ext cx="10346267" cy="5596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5473"/>
                <a:gridCol w="2203372"/>
                <a:gridCol w="3142199"/>
                <a:gridCol w="2845223"/>
              </a:tblGrid>
              <a:tr h="53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Catégorie des pas de </a:t>
                      </a:r>
                      <a:r>
                        <a:rPr lang="fr-FR" sz="1400" dirty="0" smtClean="0">
                          <a:solidFill>
                            <a:schemeClr val="bg1"/>
                          </a:solidFill>
                          <a:effectLst/>
                        </a:rPr>
                        <a:t>base 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effectLst/>
                        </a:rPr>
                        <a:t>Difficulté A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effectLst/>
                        </a:rPr>
                        <a:t>Difficulté B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effectLst/>
                        </a:rPr>
                        <a:t>Difficulté C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1365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Step front / back</a:t>
                      </a:r>
                      <a:endParaRPr lang="fr-FR" sz="1400" b="1" i="0" dirty="0">
                        <a:effectLst/>
                      </a:endParaRP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Step touch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Grapevine </a:t>
                      </a:r>
                      <a:endParaRPr lang="fr-FR" sz="1400" b="1" i="0" dirty="0">
                        <a:effectLst/>
                      </a:endParaRP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V strep</a:t>
                      </a:r>
                      <a:endParaRPr lang="fr-FR" sz="1400" b="1" i="0" dirty="0">
                        <a:effectLst/>
                      </a:endParaRP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A step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Step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err="1">
                          <a:effectLst/>
                        </a:rPr>
                        <a:t>touch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smtClean="0">
                          <a:effectLst/>
                        </a:rPr>
                        <a:t>sauté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 smtClean="0">
                          <a:effectLst/>
                        </a:rPr>
                        <a:t>Grapevin</a:t>
                      </a:r>
                      <a:r>
                        <a:rPr lang="fr-FR" sz="1400" b="1" i="0" dirty="0" smtClean="0">
                          <a:effectLst/>
                        </a:rPr>
                        <a:t> </a:t>
                      </a:r>
                      <a:r>
                        <a:rPr lang="fr-FR" sz="1400" b="1" i="0" dirty="0">
                          <a:effectLst/>
                        </a:rPr>
                        <a:t>sauté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Grapevine</a:t>
                      </a:r>
                      <a:r>
                        <a:rPr lang="fr-FR" sz="1400" b="1" i="0" dirty="0">
                          <a:effectLst/>
                        </a:rPr>
                        <a:t> talon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Grapevine</a:t>
                      </a:r>
                      <a:r>
                        <a:rPr lang="fr-FR" sz="1400" b="1" i="0" dirty="0">
                          <a:effectLst/>
                        </a:rPr>
                        <a:t> genoux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668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Jog</a:t>
                      </a:r>
                      <a:r>
                        <a:rPr lang="fr-FR" sz="1400" b="1" i="0" dirty="0">
                          <a:effectLst/>
                        </a:rPr>
                        <a:t>   (talon fesse)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Jog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err="1">
                          <a:effectLst/>
                        </a:rPr>
                        <a:t>knee</a:t>
                      </a:r>
                      <a:r>
                        <a:rPr lang="fr-FR" sz="1400" b="1" i="0" dirty="0">
                          <a:effectLst/>
                        </a:rPr>
                        <a:t>  </a:t>
                      </a:r>
                      <a:r>
                        <a:rPr lang="fr-FR" sz="1100" b="1" i="0" dirty="0">
                          <a:effectLst/>
                        </a:rPr>
                        <a:t>(montée de genoux)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6942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Kick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Kick </a:t>
                      </a:r>
                      <a:r>
                        <a:rPr lang="fr-FR" sz="1400" b="1" i="0" dirty="0" err="1">
                          <a:effectLst/>
                        </a:rPr>
                        <a:t>side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endParaRPr lang="fr-FR" sz="1400" b="1" i="0" dirty="0" smtClean="0">
                        <a:effectLst/>
                      </a:endParaRP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smtClean="0">
                          <a:effectLst/>
                        </a:rPr>
                        <a:t>Kick </a:t>
                      </a:r>
                      <a:r>
                        <a:rPr lang="fr-FR" sz="1400" b="1" i="0" dirty="0">
                          <a:effectLst/>
                        </a:rPr>
                        <a:t>sauté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Kick </a:t>
                      </a:r>
                      <a:r>
                        <a:rPr lang="fr-FR" sz="1400" b="1" i="0" dirty="0" err="1">
                          <a:effectLst/>
                        </a:rPr>
                        <a:t>side</a:t>
                      </a:r>
                      <a:r>
                        <a:rPr lang="fr-FR" sz="1400" b="1" i="0" dirty="0">
                          <a:effectLst/>
                        </a:rPr>
                        <a:t> sauté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719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>
                          <a:effectLst/>
                        </a:rPr>
                        <a:t> </a:t>
                      </a:r>
                      <a:endParaRPr lang="fr-FR" sz="12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Lunge</a:t>
                      </a:r>
                      <a:r>
                        <a:rPr lang="fr-FR" sz="1400" b="1" i="0" dirty="0">
                          <a:effectLst/>
                        </a:rPr>
                        <a:t> back (fente arrière)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Lunge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err="1">
                          <a:effectLst/>
                        </a:rPr>
                        <a:t>side</a:t>
                      </a:r>
                      <a:r>
                        <a:rPr lang="fr-FR" sz="1400" b="1" i="0" dirty="0">
                          <a:effectLst/>
                        </a:rPr>
                        <a:t> (fente latérale)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787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Knee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smtClean="0">
                          <a:effectLst/>
                        </a:rPr>
                        <a:t>up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 smtClean="0">
                          <a:effectLst/>
                        </a:rPr>
                        <a:t>Step</a:t>
                      </a:r>
                      <a:r>
                        <a:rPr lang="fr-FR" sz="1400" b="1" i="0" baseline="0" dirty="0" smtClean="0">
                          <a:effectLst/>
                        </a:rPr>
                        <a:t> </a:t>
                      </a:r>
                      <a:r>
                        <a:rPr lang="fr-FR" sz="1400" b="1" i="0" baseline="0" dirty="0" err="1" smtClean="0">
                          <a:effectLst/>
                        </a:rPr>
                        <a:t>knee</a:t>
                      </a:r>
                      <a:r>
                        <a:rPr lang="fr-FR" sz="1400" b="1" i="0" baseline="0" dirty="0" smtClean="0">
                          <a:effectLst/>
                        </a:rPr>
                        <a:t> up</a:t>
                      </a:r>
                      <a:r>
                        <a:rPr lang="fr-FR" sz="1400" b="1" i="0" dirty="0" smtClean="0">
                          <a:effectLst/>
                        </a:rPr>
                        <a:t> 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Knee</a:t>
                      </a:r>
                      <a:r>
                        <a:rPr lang="fr-FR" sz="1400" b="1" i="0" dirty="0">
                          <a:effectLst/>
                        </a:rPr>
                        <a:t> up </a:t>
                      </a:r>
                      <a:r>
                        <a:rPr lang="fr-FR" sz="1400" b="1" i="0" dirty="0" smtClean="0">
                          <a:effectLst/>
                        </a:rPr>
                        <a:t>sauté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Step</a:t>
                      </a:r>
                      <a:r>
                        <a:rPr lang="fr-F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knee</a:t>
                      </a:r>
                      <a:r>
                        <a:rPr lang="fr-F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up sauté</a:t>
                      </a:r>
                      <a:endParaRPr lang="fr-FR" sz="14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4532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>
                          <a:effectLst/>
                        </a:rPr>
                        <a:t> </a:t>
                      </a:r>
                      <a:endParaRPr lang="fr-FR" sz="12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 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Skip sauté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372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Jumping  Jack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 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</a:tbl>
          </a:graphicData>
        </a:graphic>
      </p:graphicFrame>
      <p:sp>
        <p:nvSpPr>
          <p:cNvPr id="5" name="ZoneTexte 4">
            <a:hlinkClick r:id="rId6" action="ppaction://hlinksldjump"/>
          </p:cNvPr>
          <p:cNvSpPr txBox="1"/>
          <p:nvPr/>
        </p:nvSpPr>
        <p:spPr>
          <a:xfrm>
            <a:off x="956732" y="1817996"/>
            <a:ext cx="2124000" cy="1332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err="1">
                <a:solidFill>
                  <a:schemeClr val="bg1"/>
                </a:solidFill>
              </a:rPr>
              <a:t>Step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hlinkClick r:id="rId7" action="ppaction://hlinksldjump"/>
          </p:cNvPr>
          <p:cNvSpPr txBox="1"/>
          <p:nvPr/>
        </p:nvSpPr>
        <p:spPr>
          <a:xfrm>
            <a:off x="967091" y="3183740"/>
            <a:ext cx="2124000" cy="612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err="1">
                <a:solidFill>
                  <a:schemeClr val="bg1"/>
                </a:solidFill>
              </a:rPr>
              <a:t>Jog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hlinkClick r:id="rId8" action="ppaction://hlinksldjump"/>
          </p:cNvPr>
          <p:cNvSpPr txBox="1"/>
          <p:nvPr/>
        </p:nvSpPr>
        <p:spPr>
          <a:xfrm>
            <a:off x="959532" y="3844752"/>
            <a:ext cx="2124000" cy="648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Kick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hlinkClick r:id="rId9" action="ppaction://hlinksldjump"/>
          </p:cNvPr>
          <p:cNvSpPr txBox="1"/>
          <p:nvPr/>
        </p:nvSpPr>
        <p:spPr>
          <a:xfrm>
            <a:off x="967091" y="4553690"/>
            <a:ext cx="2124000" cy="684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err="1">
                <a:solidFill>
                  <a:schemeClr val="bg1"/>
                </a:solidFill>
              </a:rPr>
              <a:t>Lunge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hlinkClick r:id="rId10" action="ppaction://hlinksldjump"/>
          </p:cNvPr>
          <p:cNvSpPr txBox="1"/>
          <p:nvPr/>
        </p:nvSpPr>
        <p:spPr>
          <a:xfrm>
            <a:off x="959049" y="5260804"/>
            <a:ext cx="2124000" cy="756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err="1">
                <a:solidFill>
                  <a:schemeClr val="bg1"/>
                </a:solidFill>
              </a:rPr>
              <a:t>Knee</a:t>
            </a:r>
            <a:r>
              <a:rPr lang="fr-FR" sz="2000" b="1" dirty="0">
                <a:solidFill>
                  <a:schemeClr val="bg1"/>
                </a:solidFill>
              </a:rPr>
              <a:t> up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hlinkClick r:id="rId11" action="ppaction://hlinksldjump"/>
          </p:cNvPr>
          <p:cNvSpPr txBox="1"/>
          <p:nvPr/>
        </p:nvSpPr>
        <p:spPr>
          <a:xfrm>
            <a:off x="968780" y="6056670"/>
            <a:ext cx="212400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Skip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hlinkClick r:id="rId12" action="ppaction://hlinksldjump"/>
          </p:cNvPr>
          <p:cNvSpPr txBox="1"/>
          <p:nvPr/>
        </p:nvSpPr>
        <p:spPr>
          <a:xfrm>
            <a:off x="937596" y="6475383"/>
            <a:ext cx="216000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Jumping Jack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44145" y="-4094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sz="5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Les Familles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471579"/>
            <a:ext cx="64008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sp>
        <p:nvSpPr>
          <p:cNvPr id="5" name="Ellipse 4">
            <a:hlinkClick r:id="rId2" action="ppaction://hlinksldjump"/>
          </p:cNvPr>
          <p:cNvSpPr/>
          <p:nvPr/>
        </p:nvSpPr>
        <p:spPr>
          <a:xfrm>
            <a:off x="419686" y="2444696"/>
            <a:ext cx="1938871" cy="16813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STEP</a:t>
            </a:r>
          </a:p>
        </p:txBody>
      </p:sp>
      <p:sp>
        <p:nvSpPr>
          <p:cNvPr id="6" name="Ellipse 5">
            <a:hlinkClick r:id="rId3" action="ppaction://hlinksldjump"/>
          </p:cNvPr>
          <p:cNvSpPr/>
          <p:nvPr/>
        </p:nvSpPr>
        <p:spPr>
          <a:xfrm>
            <a:off x="3282846" y="954361"/>
            <a:ext cx="1947544" cy="170944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KNEE UP</a:t>
            </a:r>
          </a:p>
        </p:txBody>
      </p:sp>
      <p:sp>
        <p:nvSpPr>
          <p:cNvPr id="7" name="Ellipse 6">
            <a:hlinkClick r:id="rId4" action="ppaction://hlinksldjump"/>
          </p:cNvPr>
          <p:cNvSpPr/>
          <p:nvPr/>
        </p:nvSpPr>
        <p:spPr>
          <a:xfrm>
            <a:off x="1788178" y="4628118"/>
            <a:ext cx="1901164" cy="1634201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JOG</a:t>
            </a:r>
          </a:p>
        </p:txBody>
      </p:sp>
      <p:sp>
        <p:nvSpPr>
          <p:cNvPr id="8" name="Ellipse 7">
            <a:hlinkClick r:id="rId5" action="ppaction://hlinksldjump"/>
          </p:cNvPr>
          <p:cNvSpPr/>
          <p:nvPr/>
        </p:nvSpPr>
        <p:spPr>
          <a:xfrm>
            <a:off x="5195817" y="4948794"/>
            <a:ext cx="2026250" cy="175984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KICK</a:t>
            </a:r>
          </a:p>
        </p:txBody>
      </p:sp>
      <p:sp>
        <p:nvSpPr>
          <p:cNvPr id="9" name="Ellipse 8">
            <a:hlinkClick r:id="rId6" action="ppaction://hlinksldjump"/>
          </p:cNvPr>
          <p:cNvSpPr/>
          <p:nvPr/>
        </p:nvSpPr>
        <p:spPr>
          <a:xfrm>
            <a:off x="6926259" y="936322"/>
            <a:ext cx="1997082" cy="170737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LUNGE</a:t>
            </a:r>
          </a:p>
        </p:txBody>
      </p:sp>
      <p:sp>
        <p:nvSpPr>
          <p:cNvPr id="10" name="Ellipse 9">
            <a:hlinkClick r:id="rId7" action="ppaction://hlinksldjump"/>
          </p:cNvPr>
          <p:cNvSpPr/>
          <p:nvPr/>
        </p:nvSpPr>
        <p:spPr>
          <a:xfrm>
            <a:off x="8415191" y="4628118"/>
            <a:ext cx="1833834" cy="163420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SKIP</a:t>
            </a:r>
          </a:p>
        </p:txBody>
      </p:sp>
      <p:sp>
        <p:nvSpPr>
          <p:cNvPr id="11" name="Ellipse 10">
            <a:hlinkClick r:id="rId8" action="ppaction://hlinksldjump"/>
          </p:cNvPr>
          <p:cNvSpPr/>
          <p:nvPr/>
        </p:nvSpPr>
        <p:spPr>
          <a:xfrm>
            <a:off x="9731307" y="2485925"/>
            <a:ext cx="2217524" cy="164016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JUMPING JACK</a:t>
            </a:r>
          </a:p>
        </p:txBody>
      </p:sp>
      <p:pic>
        <p:nvPicPr>
          <p:cNvPr id="12" name="Imag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05" y="77103"/>
            <a:ext cx="1274476" cy="1274476"/>
          </a:xfrm>
          <a:prstGeom prst="rect">
            <a:avLst/>
          </a:prstGeom>
        </p:spPr>
      </p:pic>
      <p:sp>
        <p:nvSpPr>
          <p:cNvPr id="13" name="Flèche gauche 12">
            <a:hlinkClick r:id="rId11" action="ppaction://hlinksldjump"/>
          </p:cNvPr>
          <p:cNvSpPr/>
          <p:nvPr/>
        </p:nvSpPr>
        <p:spPr>
          <a:xfrm>
            <a:off x="170920" y="9721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3850162" y="2559301"/>
            <a:ext cx="4243388" cy="2068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40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Cliquez dessus pour les voir</a:t>
            </a:r>
            <a:endParaRPr lang="fr-FR" sz="40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</p:spTree>
    <p:extLst>
      <p:ext uri="{BB962C8B-B14F-4D97-AF65-F5344CB8AC3E}">
        <p14:creationId xmlns:p14="http://schemas.microsoft.com/office/powerpoint/2010/main" val="56870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86479" y="36945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STEP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523999" y="6499784"/>
            <a:ext cx="6400800" cy="365125"/>
          </a:xfrm>
        </p:spPr>
        <p:txBody>
          <a:bodyPr/>
          <a:lstStyle/>
          <a:p>
            <a:r>
              <a:rPr lang="fr-FR" dirty="0" smtClean="0"/>
              <a:t>F. LABROSSE - franck.labrosse@ac-rouen.fr – www.prof-eps-ash.fr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849840"/>
              </p:ext>
            </p:extLst>
          </p:nvPr>
        </p:nvGraphicFramePr>
        <p:xfrm>
          <a:off x="733426" y="1397001"/>
          <a:ext cx="10582276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5860"/>
                <a:gridCol w="3689797"/>
                <a:gridCol w="3566619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062321">
                <a:tc rowSpan="3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1305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6610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9E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02610">
                <a:tc rowSpan="3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05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133118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511" y="99985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613333" y="205371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hlinkClick r:id="rId5" action="ppaction://hlinksldjump"/>
          </p:cNvPr>
          <p:cNvSpPr txBox="1"/>
          <p:nvPr/>
        </p:nvSpPr>
        <p:spPr>
          <a:xfrm>
            <a:off x="807333" y="2099804"/>
            <a:ext cx="3168000" cy="198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2800" dirty="0"/>
              <a:t>STEP FRONT / STEP BACK</a:t>
            </a:r>
          </a:p>
        </p:txBody>
      </p:sp>
      <p:sp>
        <p:nvSpPr>
          <p:cNvPr id="15" name="ZoneTexte 14">
            <a:hlinkClick r:id="rId6" action="ppaction://hlinksldjump"/>
          </p:cNvPr>
          <p:cNvSpPr txBox="1"/>
          <p:nvPr/>
        </p:nvSpPr>
        <p:spPr>
          <a:xfrm>
            <a:off x="847533" y="4230667"/>
            <a:ext cx="3132000" cy="2088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STEP TOUCH</a:t>
            </a:r>
          </a:p>
        </p:txBody>
      </p:sp>
      <p:sp>
        <p:nvSpPr>
          <p:cNvPr id="19" name="ZoneTexte 18">
            <a:hlinkClick r:id="rId7" action="ppaction://hlinksldjump"/>
          </p:cNvPr>
          <p:cNvSpPr txBox="1"/>
          <p:nvPr/>
        </p:nvSpPr>
        <p:spPr>
          <a:xfrm>
            <a:off x="7827435" y="2142067"/>
            <a:ext cx="396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3" name="ZoneTexte 22">
            <a:hlinkClick r:id="rId7" action="ppaction://hlinksldjump"/>
          </p:cNvPr>
          <p:cNvSpPr txBox="1"/>
          <p:nvPr/>
        </p:nvSpPr>
        <p:spPr>
          <a:xfrm>
            <a:off x="7826253" y="2096986"/>
            <a:ext cx="3420000" cy="90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STEP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sz="2800" b="1" dirty="0">
                <a:solidFill>
                  <a:schemeClr val="bg1"/>
                </a:solidFill>
              </a:rPr>
              <a:t>TOUCH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sz="2800" b="1" dirty="0">
                <a:solidFill>
                  <a:schemeClr val="bg1"/>
                </a:solidFill>
              </a:rPr>
              <a:t>SAUTE</a:t>
            </a:r>
          </a:p>
          <a:p>
            <a:pPr algn="ctr"/>
            <a:endParaRPr lang="fr-FR" sz="1050" dirty="0"/>
          </a:p>
        </p:txBody>
      </p:sp>
      <p:sp>
        <p:nvSpPr>
          <p:cNvPr id="24" name="ZoneTexte 23">
            <a:hlinkClick r:id="rId8" action="ppaction://hlinksldjump"/>
          </p:cNvPr>
          <p:cNvSpPr txBox="1"/>
          <p:nvPr/>
        </p:nvSpPr>
        <p:spPr>
          <a:xfrm>
            <a:off x="7799436" y="3158977"/>
            <a:ext cx="3456000" cy="90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GRAPPEVINE </a:t>
            </a:r>
            <a:r>
              <a:rPr lang="fr-FR" sz="2800" b="1" dirty="0">
                <a:solidFill>
                  <a:schemeClr val="bg1"/>
                </a:solidFill>
              </a:rPr>
              <a:t>SAUTE</a:t>
            </a:r>
          </a:p>
          <a:p>
            <a:pPr algn="ctr"/>
            <a:endParaRPr lang="fr-FR" sz="1050" dirty="0"/>
          </a:p>
        </p:txBody>
      </p:sp>
      <p:sp>
        <p:nvSpPr>
          <p:cNvPr id="25" name="ZoneTexte 24">
            <a:hlinkClick r:id="rId9" action="ppaction://hlinksldjump"/>
          </p:cNvPr>
          <p:cNvSpPr txBox="1"/>
          <p:nvPr/>
        </p:nvSpPr>
        <p:spPr>
          <a:xfrm>
            <a:off x="7842764" y="4198941"/>
            <a:ext cx="3420000" cy="1008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GRAPPEVINE </a:t>
            </a:r>
            <a:r>
              <a:rPr lang="fr-FR" sz="2800" b="1" dirty="0">
                <a:solidFill>
                  <a:schemeClr val="bg1"/>
                </a:solidFill>
              </a:rPr>
              <a:t>TALON</a:t>
            </a:r>
          </a:p>
          <a:p>
            <a:pPr algn="ctr"/>
            <a:endParaRPr lang="fr-FR" sz="1050" dirty="0"/>
          </a:p>
        </p:txBody>
      </p:sp>
      <p:sp>
        <p:nvSpPr>
          <p:cNvPr id="26" name="ZoneTexte 25">
            <a:hlinkClick r:id="rId10" action="ppaction://hlinksldjump"/>
          </p:cNvPr>
          <p:cNvSpPr txBox="1"/>
          <p:nvPr/>
        </p:nvSpPr>
        <p:spPr>
          <a:xfrm>
            <a:off x="7804663" y="5281712"/>
            <a:ext cx="3456000" cy="11156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GRAPPEVINE </a:t>
            </a:r>
            <a:endParaRPr lang="fr-FR" sz="2800" b="1" dirty="0" smtClean="0">
              <a:solidFill>
                <a:schemeClr val="bg1"/>
              </a:solidFill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KNEE </a:t>
            </a:r>
            <a:r>
              <a:rPr lang="fr-FR" sz="2800" b="1" dirty="0">
                <a:solidFill>
                  <a:schemeClr val="bg1"/>
                </a:solidFill>
              </a:rPr>
              <a:t>UP</a:t>
            </a:r>
          </a:p>
          <a:p>
            <a:pPr algn="ctr"/>
            <a:endParaRPr lang="fr-FR" sz="1050" dirty="0"/>
          </a:p>
        </p:txBody>
      </p:sp>
      <p:sp>
        <p:nvSpPr>
          <p:cNvPr id="17" name="ZoneTexte 16">
            <a:hlinkClick r:id="rId11" action="ppaction://hlinksldjump"/>
          </p:cNvPr>
          <p:cNvSpPr txBox="1"/>
          <p:nvPr/>
        </p:nvSpPr>
        <p:spPr>
          <a:xfrm>
            <a:off x="4138440" y="2085403"/>
            <a:ext cx="3528000" cy="133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2800" b="1" dirty="0">
                <a:solidFill>
                  <a:schemeClr val="bg1"/>
                </a:solidFill>
              </a:rPr>
              <a:t>GRAPPEVINE</a:t>
            </a:r>
          </a:p>
          <a:p>
            <a:pPr algn="ctr"/>
            <a:endParaRPr lang="fr-FR" sz="1050" dirty="0"/>
          </a:p>
        </p:txBody>
      </p:sp>
      <p:sp>
        <p:nvSpPr>
          <p:cNvPr id="18" name="ZoneTexte 17">
            <a:hlinkClick r:id="rId12" action="ppaction://hlinksldjump"/>
          </p:cNvPr>
          <p:cNvSpPr txBox="1"/>
          <p:nvPr/>
        </p:nvSpPr>
        <p:spPr>
          <a:xfrm>
            <a:off x="4154015" y="3566628"/>
            <a:ext cx="3528000" cy="129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2800" b="1" dirty="0">
                <a:solidFill>
                  <a:schemeClr val="bg1"/>
                </a:solidFill>
              </a:rPr>
              <a:t>V STEP</a:t>
            </a:r>
          </a:p>
          <a:p>
            <a:pPr algn="ctr"/>
            <a:endParaRPr lang="fr-FR" sz="1050" dirty="0"/>
          </a:p>
        </p:txBody>
      </p:sp>
      <p:sp>
        <p:nvSpPr>
          <p:cNvPr id="20" name="ZoneTexte 19">
            <a:hlinkClick r:id="rId13" action="ppaction://hlinksldjump"/>
          </p:cNvPr>
          <p:cNvSpPr txBox="1"/>
          <p:nvPr/>
        </p:nvSpPr>
        <p:spPr>
          <a:xfrm>
            <a:off x="4093640" y="5013556"/>
            <a:ext cx="3600000" cy="1368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2800" b="1" dirty="0">
                <a:solidFill>
                  <a:schemeClr val="bg1"/>
                </a:solidFill>
              </a:rPr>
              <a:t>A STEP</a:t>
            </a:r>
          </a:p>
          <a:p>
            <a:pPr algn="ctr"/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35505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 step doub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63" y="1047782"/>
            <a:ext cx="10571162" cy="70474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-927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STEP FRONT / STEP BACK</a:t>
            </a:r>
            <a:endParaRPr lang="fr-FR" sz="360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dirty="0" smtClean="0"/>
              <a:t>F. LABROSSE - franck.labrosse@ac-rouen.fr – www.prof-eps-ash.fr</a:t>
            </a:r>
            <a:endParaRPr lang="fr-FR" dirty="0"/>
          </a:p>
        </p:txBody>
      </p:sp>
      <p:sp>
        <p:nvSpPr>
          <p:cNvPr id="5" name="Flèche gauche 4">
            <a:hlinkClick r:id="rId5" action="ppaction://hlinksldjump"/>
          </p:cNvPr>
          <p:cNvSpPr/>
          <p:nvPr/>
        </p:nvSpPr>
        <p:spPr>
          <a:xfrm>
            <a:off x="345893" y="142759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350" y="9276"/>
            <a:ext cx="1274476" cy="12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6588" y="-9276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STEP TOUCH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64518"/>
            <a:ext cx="7772400" cy="365125"/>
          </a:xfrm>
        </p:spPr>
        <p:txBody>
          <a:bodyPr/>
          <a:lstStyle/>
          <a:p>
            <a:r>
              <a:rPr lang="fr-FR" sz="800" dirty="0"/>
              <a:t>F. LABROSSE - franck.labrosse@ac-rouen.fr – www.prof-eps-ash.fr</a:t>
            </a:r>
            <a:endParaRPr lang="fr-FR" sz="8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91" y="9276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319495" y="18472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step touc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1571" y="1157429"/>
            <a:ext cx="7960635" cy="53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step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033" y="1024977"/>
            <a:ext cx="10349736" cy="68998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2574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A STEP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91" y="124704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372533" y="221683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88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Traînée de condensation</Template>
  <TotalTime>3592</TotalTime>
  <Words>551</Words>
  <Application>Microsoft Office PowerPoint</Application>
  <PresentationFormat>Grand écran</PresentationFormat>
  <Paragraphs>183</Paragraphs>
  <Slides>35</Slides>
  <Notes>1</Notes>
  <HiddenSlides>0</HiddenSlides>
  <MMClips>23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Century Gothic</vt:lpstr>
      <vt:lpstr>Symbol</vt:lpstr>
      <vt:lpstr>Times New Roman</vt:lpstr>
      <vt:lpstr>Ver7</vt:lpstr>
      <vt:lpstr>Traînée de condensation</vt:lpstr>
      <vt:lpstr>Les pas d’Aérobic</vt:lpstr>
      <vt:lpstr>Les pas et les blocs</vt:lpstr>
      <vt:lpstr>Les blocs imposés</vt:lpstr>
      <vt:lpstr>Le tableau des pas</vt:lpstr>
      <vt:lpstr>Les Familles</vt:lpstr>
      <vt:lpstr>STEP</vt:lpstr>
      <vt:lpstr>STEP FRONT / STEP BACK</vt:lpstr>
      <vt:lpstr>STEP TOUCH</vt:lpstr>
      <vt:lpstr>A STEP</vt:lpstr>
      <vt:lpstr>V STEP</vt:lpstr>
      <vt:lpstr>STEP TOUCH SAUTE</vt:lpstr>
      <vt:lpstr>GRAPPEVINE</vt:lpstr>
      <vt:lpstr>GRAPPEVINE SAUTE</vt:lpstr>
      <vt:lpstr>GRAPPEVINE TALON</vt:lpstr>
      <vt:lpstr>GRAPPEVINE KNEE UP</vt:lpstr>
      <vt:lpstr>JOG</vt:lpstr>
      <vt:lpstr>JOG</vt:lpstr>
      <vt:lpstr>JOG KNEE UP</vt:lpstr>
      <vt:lpstr>KICK</vt:lpstr>
      <vt:lpstr>KICK FRONT</vt:lpstr>
      <vt:lpstr>KICK SIDE</vt:lpstr>
      <vt:lpstr>KICK FRONT SAUTE</vt:lpstr>
      <vt:lpstr>KICK SIDE SAUTE</vt:lpstr>
      <vt:lpstr>LUNGE</vt:lpstr>
      <vt:lpstr>LUNGE BACK</vt:lpstr>
      <vt:lpstr>LUNGE SIDE</vt:lpstr>
      <vt:lpstr>JUMPING JACK</vt:lpstr>
      <vt:lpstr>JUMPING JACK</vt:lpstr>
      <vt:lpstr>SKIP</vt:lpstr>
      <vt:lpstr>SKIP</vt:lpstr>
      <vt:lpstr>KNEE UP</vt:lpstr>
      <vt:lpstr>KNEE UP</vt:lpstr>
      <vt:lpstr>STEP KNEE UP</vt:lpstr>
      <vt:lpstr>KNEE UP SAUTE</vt:lpstr>
      <vt:lpstr>STEP KNEE UP saute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pas d’Aérobic</dc:title>
  <dc:creator>Franck labrosse</dc:creator>
  <cp:lastModifiedBy>Franck labrosse</cp:lastModifiedBy>
  <cp:revision>85</cp:revision>
  <dcterms:created xsi:type="dcterms:W3CDTF">2016-06-01T16:48:06Z</dcterms:created>
  <dcterms:modified xsi:type="dcterms:W3CDTF">2016-07-22T10:37:07Z</dcterms:modified>
</cp:coreProperties>
</file>