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sldIdLst>
    <p:sldId id="256" r:id="rId2"/>
    <p:sldId id="259" r:id="rId3"/>
    <p:sldId id="260" r:id="rId4"/>
    <p:sldId id="258"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7" r:id="rId22"/>
    <p:sldId id="275" r:id="rId23"/>
    <p:sldId id="278" r:id="rId24"/>
    <p:sldId id="279" r:id="rId25"/>
    <p:sldId id="281" r:id="rId26"/>
    <p:sldId id="280" r:id="rId27"/>
    <p:sldId id="282" r:id="rId28"/>
    <p:sldId id="283" r:id="rId29"/>
    <p:sldId id="284" r:id="rId30"/>
    <p:sldId id="285"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66" d="100"/>
          <a:sy n="66" d="100"/>
        </p:scale>
        <p:origin x="1248"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6B598-1063-42A5-8B7E-C3B59EF4E807}"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fr-FR"/>
        </a:p>
      </dgm:t>
    </dgm:pt>
    <dgm:pt modelId="{2034C072-4709-4716-859F-9A4EAAB5E8C5}">
      <dgm:prSet phldrT="[Texte]"/>
      <dgm:spPr/>
      <dgm:t>
        <a:bodyPr/>
        <a:lstStyle/>
        <a:p>
          <a:r>
            <a:rPr lang="fr-FR" dirty="0" smtClean="0">
              <a:solidFill>
                <a:schemeClr val="tx1"/>
              </a:solidFill>
            </a:rPr>
            <a:t>1</a:t>
          </a:r>
          <a:endParaRPr lang="fr-FR" dirty="0">
            <a:solidFill>
              <a:schemeClr val="tx1"/>
            </a:solidFill>
          </a:endParaRPr>
        </a:p>
      </dgm:t>
    </dgm:pt>
    <dgm:pt modelId="{2D22D884-F607-4020-A7CA-3067697674D9}" type="parTrans" cxnId="{A72236CB-4A71-45D9-A387-9285A29A4F70}">
      <dgm:prSet/>
      <dgm:spPr/>
      <dgm:t>
        <a:bodyPr/>
        <a:lstStyle/>
        <a:p>
          <a:endParaRPr lang="fr-FR"/>
        </a:p>
      </dgm:t>
    </dgm:pt>
    <dgm:pt modelId="{A4993B6B-7DA5-4030-9E4D-F851FFE6C310}" type="sibTrans" cxnId="{A72236CB-4A71-45D9-A387-9285A29A4F70}">
      <dgm:prSet/>
      <dgm:spPr/>
      <dgm:t>
        <a:bodyPr/>
        <a:lstStyle/>
        <a:p>
          <a:endParaRPr lang="fr-FR"/>
        </a:p>
      </dgm:t>
    </dgm:pt>
    <dgm:pt modelId="{2F66EF9B-D046-4346-90C1-219CDB065A50}">
      <dgm:prSet phldrT="[Texte]" custT="1"/>
      <dgm:spPr/>
      <dgm:t>
        <a:bodyPr/>
        <a:lstStyle/>
        <a:p>
          <a:r>
            <a:rPr lang="fr-FR" sz="2000" dirty="0" smtClean="0">
              <a:solidFill>
                <a:schemeClr val="tx1"/>
              </a:solidFill>
            </a:rPr>
            <a:t>Déterminer les domaines du socle prioritaire pour chaque niveau</a:t>
          </a:r>
          <a:endParaRPr lang="fr-FR" sz="2000" dirty="0">
            <a:solidFill>
              <a:schemeClr val="tx1"/>
            </a:solidFill>
          </a:endParaRPr>
        </a:p>
      </dgm:t>
    </dgm:pt>
    <dgm:pt modelId="{053DABFD-DD7E-4471-BA83-903A02D31B1A}" type="parTrans" cxnId="{52CC6BAA-90F5-4F25-8FBB-A9D0DDE597D1}">
      <dgm:prSet/>
      <dgm:spPr/>
      <dgm:t>
        <a:bodyPr/>
        <a:lstStyle/>
        <a:p>
          <a:endParaRPr lang="fr-FR"/>
        </a:p>
      </dgm:t>
    </dgm:pt>
    <dgm:pt modelId="{A0305EFA-0525-49AC-AAC9-0330E5692B1C}" type="sibTrans" cxnId="{52CC6BAA-90F5-4F25-8FBB-A9D0DDE597D1}">
      <dgm:prSet/>
      <dgm:spPr/>
      <dgm:t>
        <a:bodyPr/>
        <a:lstStyle/>
        <a:p>
          <a:endParaRPr lang="fr-FR"/>
        </a:p>
      </dgm:t>
    </dgm:pt>
    <dgm:pt modelId="{3ED4A346-315C-4CDC-AFF2-05D20587300E}">
      <dgm:prSet phldrT="[Texte]"/>
      <dgm:spPr/>
      <dgm:t>
        <a:bodyPr/>
        <a:lstStyle/>
        <a:p>
          <a:r>
            <a:rPr lang="fr-FR" dirty="0" smtClean="0">
              <a:solidFill>
                <a:schemeClr val="tx1"/>
              </a:solidFill>
            </a:rPr>
            <a:t>2</a:t>
          </a:r>
          <a:endParaRPr lang="fr-FR" dirty="0">
            <a:solidFill>
              <a:schemeClr val="tx1"/>
            </a:solidFill>
          </a:endParaRPr>
        </a:p>
      </dgm:t>
    </dgm:pt>
    <dgm:pt modelId="{55457276-6A14-4835-8E36-AF5773F0B25C}" type="parTrans" cxnId="{BC576053-E81F-449D-A676-C83D8B143029}">
      <dgm:prSet/>
      <dgm:spPr/>
      <dgm:t>
        <a:bodyPr/>
        <a:lstStyle/>
        <a:p>
          <a:endParaRPr lang="fr-FR"/>
        </a:p>
      </dgm:t>
    </dgm:pt>
    <dgm:pt modelId="{6E273AE6-1ED6-468D-A311-D0C7F665C7FD}" type="sibTrans" cxnId="{BC576053-E81F-449D-A676-C83D8B143029}">
      <dgm:prSet/>
      <dgm:spPr/>
      <dgm:t>
        <a:bodyPr/>
        <a:lstStyle/>
        <a:p>
          <a:endParaRPr lang="fr-FR"/>
        </a:p>
      </dgm:t>
    </dgm:pt>
    <dgm:pt modelId="{CAD48E73-946E-43D9-B7A3-D288B5461895}">
      <dgm:prSet phldrT="[Texte]" custT="1"/>
      <dgm:spPr/>
      <dgm:t>
        <a:bodyPr/>
        <a:lstStyle/>
        <a:p>
          <a:r>
            <a:rPr lang="fr-FR" sz="2000" dirty="0" smtClean="0">
              <a:solidFill>
                <a:schemeClr val="tx1"/>
              </a:solidFill>
            </a:rPr>
            <a:t>Déterminer les enjeux prioritaires pour chaque champ d’apprentissage</a:t>
          </a:r>
          <a:endParaRPr lang="fr-FR" sz="2000" dirty="0">
            <a:solidFill>
              <a:schemeClr val="tx1"/>
            </a:solidFill>
          </a:endParaRPr>
        </a:p>
      </dgm:t>
    </dgm:pt>
    <dgm:pt modelId="{22D0F441-2BD1-4AFB-8BEC-EEA324BED45E}" type="parTrans" cxnId="{2DA5107E-BD63-4D8C-8CDB-1938A9A9507B}">
      <dgm:prSet/>
      <dgm:spPr/>
      <dgm:t>
        <a:bodyPr/>
        <a:lstStyle/>
        <a:p>
          <a:endParaRPr lang="fr-FR"/>
        </a:p>
      </dgm:t>
    </dgm:pt>
    <dgm:pt modelId="{C4A488CD-F558-4B60-8AA2-4DFE34AD20A6}" type="sibTrans" cxnId="{2DA5107E-BD63-4D8C-8CDB-1938A9A9507B}">
      <dgm:prSet/>
      <dgm:spPr/>
      <dgm:t>
        <a:bodyPr/>
        <a:lstStyle/>
        <a:p>
          <a:endParaRPr lang="fr-FR"/>
        </a:p>
      </dgm:t>
    </dgm:pt>
    <dgm:pt modelId="{8DB12114-AA8E-4DD2-8BDB-B34CEC05238B}">
      <dgm:prSet phldrT="[Texte]" custT="1"/>
      <dgm:spPr/>
      <dgm:t>
        <a:bodyPr/>
        <a:lstStyle/>
        <a:p>
          <a:r>
            <a:rPr lang="fr-FR" sz="2000" dirty="0" smtClean="0">
              <a:solidFill>
                <a:schemeClr val="tx1"/>
              </a:solidFill>
            </a:rPr>
            <a:t>Cf. document d’accompagnement du cycle 4 </a:t>
          </a:r>
          <a:r>
            <a:rPr lang="fr-FR" sz="1600" dirty="0" smtClean="0">
              <a:solidFill>
                <a:schemeClr val="tx1"/>
              </a:solidFill>
            </a:rPr>
            <a:t>(enjeux d’apprentissage du CA)</a:t>
          </a:r>
          <a:endParaRPr lang="fr-FR" sz="1600" dirty="0">
            <a:solidFill>
              <a:schemeClr val="tx1"/>
            </a:solidFill>
          </a:endParaRPr>
        </a:p>
      </dgm:t>
    </dgm:pt>
    <dgm:pt modelId="{D486C116-B4F9-43CD-8B3F-90B81D71A25E}" type="parTrans" cxnId="{8171A6AA-A620-4BA4-802B-96A4B75EFBB1}">
      <dgm:prSet/>
      <dgm:spPr/>
      <dgm:t>
        <a:bodyPr/>
        <a:lstStyle/>
        <a:p>
          <a:endParaRPr lang="fr-FR"/>
        </a:p>
      </dgm:t>
    </dgm:pt>
    <dgm:pt modelId="{3B8D262B-EB6E-4DFF-9F34-B136EDE0F31B}" type="sibTrans" cxnId="{8171A6AA-A620-4BA4-802B-96A4B75EFBB1}">
      <dgm:prSet/>
      <dgm:spPr/>
      <dgm:t>
        <a:bodyPr/>
        <a:lstStyle/>
        <a:p>
          <a:endParaRPr lang="fr-FR"/>
        </a:p>
      </dgm:t>
    </dgm:pt>
    <dgm:pt modelId="{68787AF5-9AB6-458D-951E-E94BD5C58A9B}">
      <dgm:prSet phldrT="[Texte]"/>
      <dgm:spPr/>
      <dgm:t>
        <a:bodyPr/>
        <a:lstStyle/>
        <a:p>
          <a:r>
            <a:rPr lang="fr-FR" dirty="0" smtClean="0">
              <a:solidFill>
                <a:schemeClr val="tx1"/>
              </a:solidFill>
            </a:rPr>
            <a:t>3</a:t>
          </a:r>
          <a:endParaRPr lang="fr-FR" dirty="0">
            <a:solidFill>
              <a:schemeClr val="tx1"/>
            </a:solidFill>
          </a:endParaRPr>
        </a:p>
      </dgm:t>
    </dgm:pt>
    <dgm:pt modelId="{30489E2B-66C5-4BD8-A983-C19D3A9F11A4}" type="parTrans" cxnId="{DBAEAFF3-5F56-4695-A749-BE2353C7176C}">
      <dgm:prSet/>
      <dgm:spPr/>
      <dgm:t>
        <a:bodyPr/>
        <a:lstStyle/>
        <a:p>
          <a:endParaRPr lang="fr-FR"/>
        </a:p>
      </dgm:t>
    </dgm:pt>
    <dgm:pt modelId="{C044E38C-69AB-44B5-8B67-D874C48D21D1}" type="sibTrans" cxnId="{DBAEAFF3-5F56-4695-A749-BE2353C7176C}">
      <dgm:prSet/>
      <dgm:spPr/>
      <dgm:t>
        <a:bodyPr/>
        <a:lstStyle/>
        <a:p>
          <a:endParaRPr lang="fr-FR"/>
        </a:p>
      </dgm:t>
    </dgm:pt>
    <dgm:pt modelId="{EB037446-B5BE-4463-AC34-D574433FD0D3}">
      <dgm:prSet phldrT="[Texte]" custT="1"/>
      <dgm:spPr/>
      <dgm:t>
        <a:bodyPr/>
        <a:lstStyle/>
        <a:p>
          <a:r>
            <a:rPr lang="fr-FR" sz="2000" dirty="0" smtClean="0">
              <a:solidFill>
                <a:schemeClr val="tx1"/>
              </a:solidFill>
            </a:rPr>
            <a:t>Cibler et traduire les enjeux dans les APSA choisies pour déterminer les compétences visées (l’objet d’enseignement)</a:t>
          </a:r>
          <a:endParaRPr lang="fr-FR" sz="2000" dirty="0">
            <a:solidFill>
              <a:schemeClr val="tx1"/>
            </a:solidFill>
          </a:endParaRPr>
        </a:p>
      </dgm:t>
    </dgm:pt>
    <dgm:pt modelId="{93267EA9-2B6D-4CEC-8432-EA7B3B8695C6}" type="parTrans" cxnId="{50189386-6E8E-4703-82C0-A3E5DF5A84DC}">
      <dgm:prSet/>
      <dgm:spPr/>
      <dgm:t>
        <a:bodyPr/>
        <a:lstStyle/>
        <a:p>
          <a:endParaRPr lang="fr-FR"/>
        </a:p>
      </dgm:t>
    </dgm:pt>
    <dgm:pt modelId="{D7D86286-8BFB-45A5-821E-9D7FDBC89858}" type="sibTrans" cxnId="{50189386-6E8E-4703-82C0-A3E5DF5A84DC}">
      <dgm:prSet/>
      <dgm:spPr/>
      <dgm:t>
        <a:bodyPr/>
        <a:lstStyle/>
        <a:p>
          <a:endParaRPr lang="fr-FR"/>
        </a:p>
      </dgm:t>
    </dgm:pt>
    <dgm:pt modelId="{50986832-76EB-4A03-998C-3C7918CC854C}">
      <dgm:prSet phldrT="[Texte]" custT="1"/>
      <dgm:spPr/>
      <dgm:t>
        <a:bodyPr/>
        <a:lstStyle/>
        <a:p>
          <a:r>
            <a:rPr lang="fr-FR" sz="2000" dirty="0" smtClean="0">
              <a:solidFill>
                <a:schemeClr val="tx1"/>
              </a:solidFill>
            </a:rPr>
            <a:t>Cf. socle commun </a:t>
          </a:r>
          <a:r>
            <a:rPr lang="fr-FR" sz="1600" dirty="0" smtClean="0">
              <a:solidFill>
                <a:schemeClr val="tx1"/>
              </a:solidFill>
            </a:rPr>
            <a:t>(B.O. </a:t>
          </a:r>
          <a:r>
            <a:rPr lang="fr-FR" sz="1600" i="0" dirty="0" smtClean="0"/>
            <a:t>n° 17 du 23 avril 2015) </a:t>
          </a:r>
          <a:r>
            <a:rPr lang="fr-FR" sz="2000" i="0" dirty="0" smtClean="0"/>
            <a:t>et programme </a:t>
          </a:r>
          <a:r>
            <a:rPr lang="fr-FR" sz="1600" i="0" dirty="0" smtClean="0"/>
            <a:t>(B.O. n°11 du 26 novembre 2015)</a:t>
          </a:r>
          <a:endParaRPr lang="fr-FR" sz="2000" dirty="0">
            <a:solidFill>
              <a:schemeClr val="tx1"/>
            </a:solidFill>
          </a:endParaRPr>
        </a:p>
      </dgm:t>
    </dgm:pt>
    <dgm:pt modelId="{E4F9BD87-6496-40B8-B160-4B823A86D9D3}" type="parTrans" cxnId="{1ACFCC88-3E91-47DF-9FDF-6572955795D1}">
      <dgm:prSet/>
      <dgm:spPr/>
      <dgm:t>
        <a:bodyPr/>
        <a:lstStyle/>
        <a:p>
          <a:endParaRPr lang="fr-FR"/>
        </a:p>
      </dgm:t>
    </dgm:pt>
    <dgm:pt modelId="{A2F7B02C-962D-4EC1-A790-D793DA0E8BDB}" type="sibTrans" cxnId="{1ACFCC88-3E91-47DF-9FDF-6572955795D1}">
      <dgm:prSet/>
      <dgm:spPr/>
      <dgm:t>
        <a:bodyPr/>
        <a:lstStyle/>
        <a:p>
          <a:endParaRPr lang="fr-FR"/>
        </a:p>
      </dgm:t>
    </dgm:pt>
    <dgm:pt modelId="{74FCDEF0-2D4B-4961-992C-CA71442D1E6F}">
      <dgm:prSet phldrT="[Texte]"/>
      <dgm:spPr/>
      <dgm:t>
        <a:bodyPr/>
        <a:lstStyle/>
        <a:p>
          <a:r>
            <a:rPr lang="fr-FR" dirty="0" smtClean="0">
              <a:solidFill>
                <a:schemeClr val="tx1"/>
              </a:solidFill>
            </a:rPr>
            <a:t>4</a:t>
          </a:r>
          <a:endParaRPr lang="fr-FR" dirty="0">
            <a:solidFill>
              <a:schemeClr val="tx1"/>
            </a:solidFill>
          </a:endParaRPr>
        </a:p>
      </dgm:t>
    </dgm:pt>
    <dgm:pt modelId="{664175BA-61F1-48AE-9A89-DB0D41BD6C38}" type="parTrans" cxnId="{2AE5F40B-3A7B-464D-87FF-BE41EAE7927D}">
      <dgm:prSet/>
      <dgm:spPr/>
      <dgm:t>
        <a:bodyPr/>
        <a:lstStyle/>
        <a:p>
          <a:endParaRPr lang="fr-FR"/>
        </a:p>
      </dgm:t>
    </dgm:pt>
    <dgm:pt modelId="{9785FB31-B7D2-4777-9A13-7D2FE29B3447}" type="sibTrans" cxnId="{2AE5F40B-3A7B-464D-87FF-BE41EAE7927D}">
      <dgm:prSet/>
      <dgm:spPr/>
      <dgm:t>
        <a:bodyPr/>
        <a:lstStyle/>
        <a:p>
          <a:endParaRPr lang="fr-FR"/>
        </a:p>
      </dgm:t>
    </dgm:pt>
    <dgm:pt modelId="{6DD1932D-0CC2-42B7-991C-D7E82B0D7D00}">
      <dgm:prSet phldrT="[Texte]" custT="1"/>
      <dgm:spPr/>
      <dgm:t>
        <a:bodyPr/>
        <a:lstStyle/>
        <a:p>
          <a:r>
            <a:rPr lang="fr-FR" sz="2000" dirty="0" smtClean="0">
              <a:solidFill>
                <a:schemeClr val="tx1"/>
              </a:solidFill>
            </a:rPr>
            <a:t>Définir l’objectif du cycle et la forme de pratique scolaire permettant de synthétiser, d’exprimer, de développer et valider les compétences travaillées.</a:t>
          </a:r>
          <a:endParaRPr lang="fr-FR" sz="2000" dirty="0">
            <a:solidFill>
              <a:schemeClr val="tx1"/>
            </a:solidFill>
          </a:endParaRPr>
        </a:p>
      </dgm:t>
    </dgm:pt>
    <dgm:pt modelId="{4E0539B0-3181-4B16-9DC0-ED84225AD1A7}" type="parTrans" cxnId="{2F5E4E89-3A26-407D-A534-AAF918B5424E}">
      <dgm:prSet/>
      <dgm:spPr/>
      <dgm:t>
        <a:bodyPr/>
        <a:lstStyle/>
        <a:p>
          <a:endParaRPr lang="fr-FR"/>
        </a:p>
      </dgm:t>
    </dgm:pt>
    <dgm:pt modelId="{2F3DCB9F-1DAF-4649-A523-AC137E4F9800}" type="sibTrans" cxnId="{2F5E4E89-3A26-407D-A534-AAF918B5424E}">
      <dgm:prSet/>
      <dgm:spPr/>
      <dgm:t>
        <a:bodyPr/>
        <a:lstStyle/>
        <a:p>
          <a:endParaRPr lang="fr-FR"/>
        </a:p>
      </dgm:t>
    </dgm:pt>
    <dgm:pt modelId="{BE3C1EEE-0BCD-4DBE-A2FD-2550FD7BB464}">
      <dgm:prSet phldrT="[Texte]" custT="1"/>
      <dgm:spPr/>
      <dgm:t>
        <a:bodyPr/>
        <a:lstStyle/>
        <a:p>
          <a:r>
            <a:rPr lang="fr-FR" sz="2400" dirty="0" smtClean="0">
              <a:solidFill>
                <a:schemeClr val="tx1"/>
              </a:solidFill>
            </a:rPr>
            <a:t>5</a:t>
          </a:r>
          <a:endParaRPr lang="fr-FR" sz="2400" dirty="0">
            <a:solidFill>
              <a:schemeClr val="tx1"/>
            </a:solidFill>
          </a:endParaRPr>
        </a:p>
      </dgm:t>
    </dgm:pt>
    <dgm:pt modelId="{80CF9E91-4E16-44F4-8843-5BACB5432D14}" type="parTrans" cxnId="{6FEA13A8-5B93-44CF-8781-5407CC605309}">
      <dgm:prSet/>
      <dgm:spPr/>
      <dgm:t>
        <a:bodyPr/>
        <a:lstStyle/>
        <a:p>
          <a:endParaRPr lang="fr-FR"/>
        </a:p>
      </dgm:t>
    </dgm:pt>
    <dgm:pt modelId="{BB25856E-9FC3-497F-B61F-3BE531BA4688}" type="sibTrans" cxnId="{6FEA13A8-5B93-44CF-8781-5407CC605309}">
      <dgm:prSet/>
      <dgm:spPr/>
      <dgm:t>
        <a:bodyPr/>
        <a:lstStyle/>
        <a:p>
          <a:endParaRPr lang="fr-FR"/>
        </a:p>
      </dgm:t>
    </dgm:pt>
    <dgm:pt modelId="{5851C860-DAC0-46F2-9728-7E1BB3E96767}">
      <dgm:prSet phldrT="[Texte]" custT="1"/>
      <dgm:spPr/>
      <dgm:t>
        <a:bodyPr/>
        <a:lstStyle/>
        <a:p>
          <a:r>
            <a:rPr lang="fr-FR" sz="2000" dirty="0" smtClean="0">
              <a:solidFill>
                <a:schemeClr val="tx1"/>
              </a:solidFill>
            </a:rPr>
            <a:t>Définir les niveaux d’acquisitions pour chaque compétence choisie et de manière générale.</a:t>
          </a:r>
          <a:endParaRPr lang="fr-FR" sz="2000" dirty="0">
            <a:solidFill>
              <a:schemeClr val="tx1"/>
            </a:solidFill>
          </a:endParaRPr>
        </a:p>
      </dgm:t>
    </dgm:pt>
    <dgm:pt modelId="{11AA533B-1872-4356-80A9-AE593C01CF67}" type="parTrans" cxnId="{88B73A2B-6CE0-4291-A87C-D5185BD1F205}">
      <dgm:prSet/>
      <dgm:spPr/>
      <dgm:t>
        <a:bodyPr/>
        <a:lstStyle/>
        <a:p>
          <a:endParaRPr lang="fr-FR"/>
        </a:p>
      </dgm:t>
    </dgm:pt>
    <dgm:pt modelId="{E539D6FA-B9CA-4D99-9D78-90346D81C2B4}" type="sibTrans" cxnId="{88B73A2B-6CE0-4291-A87C-D5185BD1F205}">
      <dgm:prSet/>
      <dgm:spPr/>
      <dgm:t>
        <a:bodyPr/>
        <a:lstStyle/>
        <a:p>
          <a:endParaRPr lang="fr-FR"/>
        </a:p>
      </dgm:t>
    </dgm:pt>
    <dgm:pt modelId="{4E3BBC9D-E77B-4B58-97F2-3947F3B19F90}">
      <dgm:prSet phldrT="[Texte]" custT="1"/>
      <dgm:spPr/>
      <dgm:t>
        <a:bodyPr/>
        <a:lstStyle/>
        <a:p>
          <a:r>
            <a:rPr lang="fr-FR" sz="2400" dirty="0" smtClean="0">
              <a:solidFill>
                <a:schemeClr val="tx1"/>
              </a:solidFill>
            </a:rPr>
            <a:t>6</a:t>
          </a:r>
          <a:endParaRPr lang="fr-FR" sz="2400" dirty="0">
            <a:solidFill>
              <a:schemeClr val="tx1"/>
            </a:solidFill>
          </a:endParaRPr>
        </a:p>
      </dgm:t>
    </dgm:pt>
    <dgm:pt modelId="{9506124D-87BE-460B-A5EB-2727892FA546}" type="parTrans" cxnId="{CBC6BAB5-CC53-40EF-BF11-CE38ED7054B8}">
      <dgm:prSet/>
      <dgm:spPr/>
      <dgm:t>
        <a:bodyPr/>
        <a:lstStyle/>
        <a:p>
          <a:endParaRPr lang="fr-FR"/>
        </a:p>
      </dgm:t>
    </dgm:pt>
    <dgm:pt modelId="{B002EB4A-32D5-49BF-B4A6-6CD3319802E7}" type="sibTrans" cxnId="{CBC6BAB5-CC53-40EF-BF11-CE38ED7054B8}">
      <dgm:prSet/>
      <dgm:spPr/>
      <dgm:t>
        <a:bodyPr/>
        <a:lstStyle/>
        <a:p>
          <a:endParaRPr lang="fr-FR"/>
        </a:p>
      </dgm:t>
    </dgm:pt>
    <dgm:pt modelId="{4BAC2AE6-86F6-43E8-9859-CA1BA176C891}">
      <dgm:prSet phldrT="[Texte]" custT="1"/>
      <dgm:spPr/>
      <dgm:t>
        <a:bodyPr/>
        <a:lstStyle/>
        <a:p>
          <a:r>
            <a:rPr lang="fr-FR" sz="2000" dirty="0" smtClean="0">
              <a:solidFill>
                <a:schemeClr val="tx1"/>
              </a:solidFill>
            </a:rPr>
            <a:t>Définir des indicateurs de compétences permettant de valider chaque acquisition</a:t>
          </a:r>
          <a:r>
            <a:rPr lang="fr-FR" sz="2400" dirty="0" smtClean="0">
              <a:solidFill>
                <a:schemeClr val="tx1"/>
              </a:solidFill>
            </a:rPr>
            <a:t>.</a:t>
          </a:r>
          <a:endParaRPr lang="fr-FR" sz="2400" dirty="0">
            <a:solidFill>
              <a:schemeClr val="tx1"/>
            </a:solidFill>
          </a:endParaRPr>
        </a:p>
      </dgm:t>
    </dgm:pt>
    <dgm:pt modelId="{EF2FE53B-56B8-4485-BDA3-925B56867343}" type="parTrans" cxnId="{1FF7AB24-0F49-4D04-8BCC-A3C8984ACE4D}">
      <dgm:prSet/>
      <dgm:spPr/>
      <dgm:t>
        <a:bodyPr/>
        <a:lstStyle/>
        <a:p>
          <a:endParaRPr lang="fr-FR"/>
        </a:p>
      </dgm:t>
    </dgm:pt>
    <dgm:pt modelId="{9D5069F0-BADC-42AB-B8A9-8BCAE51A439B}" type="sibTrans" cxnId="{1FF7AB24-0F49-4D04-8BCC-A3C8984ACE4D}">
      <dgm:prSet/>
      <dgm:spPr/>
      <dgm:t>
        <a:bodyPr/>
        <a:lstStyle/>
        <a:p>
          <a:endParaRPr lang="fr-FR"/>
        </a:p>
      </dgm:t>
    </dgm:pt>
    <dgm:pt modelId="{71D1B96F-D77B-4AF6-A6A4-705E5E9B755E}">
      <dgm:prSet phldrT="[Texte]" custT="1"/>
      <dgm:spPr/>
      <dgm:t>
        <a:bodyPr/>
        <a:lstStyle/>
        <a:p>
          <a:r>
            <a:rPr lang="fr-FR" sz="2400" dirty="0" smtClean="0">
              <a:solidFill>
                <a:schemeClr val="tx1"/>
              </a:solidFill>
            </a:rPr>
            <a:t>7</a:t>
          </a:r>
          <a:endParaRPr lang="fr-FR" sz="2400" dirty="0">
            <a:solidFill>
              <a:schemeClr val="tx1"/>
            </a:solidFill>
          </a:endParaRPr>
        </a:p>
      </dgm:t>
    </dgm:pt>
    <dgm:pt modelId="{FF52D528-26A1-42C3-B867-8CFDD11D9FAE}" type="parTrans" cxnId="{F9F4B130-E1A6-4D41-BFC3-3D108920966A}">
      <dgm:prSet/>
      <dgm:spPr/>
    </dgm:pt>
    <dgm:pt modelId="{45792380-B516-406E-BB2A-94F9D4E2D1F5}" type="sibTrans" cxnId="{F9F4B130-E1A6-4D41-BFC3-3D108920966A}">
      <dgm:prSet/>
      <dgm:spPr/>
    </dgm:pt>
    <dgm:pt modelId="{8C62815B-E56A-4589-AE35-2AFE1D339C3A}">
      <dgm:prSet phldrT="[Texte]" custT="1"/>
      <dgm:spPr/>
      <dgm:t>
        <a:bodyPr/>
        <a:lstStyle/>
        <a:p>
          <a:r>
            <a:rPr lang="fr-FR" sz="2000" dirty="0" smtClean="0">
              <a:solidFill>
                <a:schemeClr val="tx1"/>
              </a:solidFill>
            </a:rPr>
            <a:t>Définir un tableau synthétique pour diffusion en interne, pour les parents, pour les élèves mais aussi pour élaborer un bilan d’acquisitions</a:t>
          </a:r>
          <a:endParaRPr lang="fr-FR" sz="2000" dirty="0">
            <a:solidFill>
              <a:schemeClr val="tx1"/>
            </a:solidFill>
          </a:endParaRPr>
        </a:p>
      </dgm:t>
    </dgm:pt>
    <dgm:pt modelId="{8554E6A1-D1A1-44B1-9935-29CD5DBCE4BC}" type="parTrans" cxnId="{7593AB88-406F-4CA9-9766-28C2794EF924}">
      <dgm:prSet/>
      <dgm:spPr/>
    </dgm:pt>
    <dgm:pt modelId="{CCDF18A6-9D90-4F2C-BEF9-2AB65E41E20F}" type="sibTrans" cxnId="{7593AB88-406F-4CA9-9766-28C2794EF924}">
      <dgm:prSet/>
      <dgm:spPr/>
    </dgm:pt>
    <dgm:pt modelId="{A5D5A216-9F2F-4137-A58F-CE27FA75A513}" type="pres">
      <dgm:prSet presAssocID="{DF96B598-1063-42A5-8B7E-C3B59EF4E807}" presName="linearFlow" presStyleCnt="0">
        <dgm:presLayoutVars>
          <dgm:dir/>
          <dgm:animLvl val="lvl"/>
          <dgm:resizeHandles val="exact"/>
        </dgm:presLayoutVars>
      </dgm:prSet>
      <dgm:spPr/>
      <dgm:t>
        <a:bodyPr/>
        <a:lstStyle/>
        <a:p>
          <a:endParaRPr lang="fr-FR"/>
        </a:p>
      </dgm:t>
    </dgm:pt>
    <dgm:pt modelId="{D8A671CB-E3F7-4F7A-89DD-B7D158F6F7AE}" type="pres">
      <dgm:prSet presAssocID="{2034C072-4709-4716-859F-9A4EAAB5E8C5}" presName="composite" presStyleCnt="0"/>
      <dgm:spPr/>
    </dgm:pt>
    <dgm:pt modelId="{41C8539E-1EF4-4758-8A99-0C1A2765BD6B}" type="pres">
      <dgm:prSet presAssocID="{2034C072-4709-4716-859F-9A4EAAB5E8C5}" presName="parentText" presStyleLbl="alignNode1" presStyleIdx="0" presStyleCnt="7">
        <dgm:presLayoutVars>
          <dgm:chMax val="1"/>
          <dgm:bulletEnabled val="1"/>
        </dgm:presLayoutVars>
      </dgm:prSet>
      <dgm:spPr/>
      <dgm:t>
        <a:bodyPr/>
        <a:lstStyle/>
        <a:p>
          <a:endParaRPr lang="fr-FR"/>
        </a:p>
      </dgm:t>
    </dgm:pt>
    <dgm:pt modelId="{C6E9C174-E9E6-47DC-9D05-8AA3151FAC41}" type="pres">
      <dgm:prSet presAssocID="{2034C072-4709-4716-859F-9A4EAAB5E8C5}" presName="descendantText" presStyleLbl="alignAcc1" presStyleIdx="0" presStyleCnt="7">
        <dgm:presLayoutVars>
          <dgm:bulletEnabled val="1"/>
        </dgm:presLayoutVars>
      </dgm:prSet>
      <dgm:spPr/>
      <dgm:t>
        <a:bodyPr/>
        <a:lstStyle/>
        <a:p>
          <a:endParaRPr lang="fr-FR"/>
        </a:p>
      </dgm:t>
    </dgm:pt>
    <dgm:pt modelId="{DC08ADE2-2857-4F44-A981-61C9842AD104}" type="pres">
      <dgm:prSet presAssocID="{A4993B6B-7DA5-4030-9E4D-F851FFE6C310}" presName="sp" presStyleCnt="0"/>
      <dgm:spPr/>
    </dgm:pt>
    <dgm:pt modelId="{B84A9FE4-5DF8-47B7-B721-1A4A3F5C4400}" type="pres">
      <dgm:prSet presAssocID="{3ED4A346-315C-4CDC-AFF2-05D20587300E}" presName="composite" presStyleCnt="0"/>
      <dgm:spPr/>
    </dgm:pt>
    <dgm:pt modelId="{9FD6A157-8C65-4C52-92D5-167553FAE9EC}" type="pres">
      <dgm:prSet presAssocID="{3ED4A346-315C-4CDC-AFF2-05D20587300E}" presName="parentText" presStyleLbl="alignNode1" presStyleIdx="1" presStyleCnt="7">
        <dgm:presLayoutVars>
          <dgm:chMax val="1"/>
          <dgm:bulletEnabled val="1"/>
        </dgm:presLayoutVars>
      </dgm:prSet>
      <dgm:spPr/>
      <dgm:t>
        <a:bodyPr/>
        <a:lstStyle/>
        <a:p>
          <a:endParaRPr lang="fr-FR"/>
        </a:p>
      </dgm:t>
    </dgm:pt>
    <dgm:pt modelId="{B3304332-524E-4E90-ADD7-5095649E61E0}" type="pres">
      <dgm:prSet presAssocID="{3ED4A346-315C-4CDC-AFF2-05D20587300E}" presName="descendantText" presStyleLbl="alignAcc1" presStyleIdx="1" presStyleCnt="7">
        <dgm:presLayoutVars>
          <dgm:bulletEnabled val="1"/>
        </dgm:presLayoutVars>
      </dgm:prSet>
      <dgm:spPr/>
      <dgm:t>
        <a:bodyPr/>
        <a:lstStyle/>
        <a:p>
          <a:endParaRPr lang="fr-FR"/>
        </a:p>
      </dgm:t>
    </dgm:pt>
    <dgm:pt modelId="{60978A4B-F561-4EBB-AC21-BAD14D4E6F6A}" type="pres">
      <dgm:prSet presAssocID="{6E273AE6-1ED6-468D-A311-D0C7F665C7FD}" presName="sp" presStyleCnt="0"/>
      <dgm:spPr/>
    </dgm:pt>
    <dgm:pt modelId="{EFFB20F3-A3AC-457B-946A-F024932D01E9}" type="pres">
      <dgm:prSet presAssocID="{68787AF5-9AB6-458D-951E-E94BD5C58A9B}" presName="composite" presStyleCnt="0"/>
      <dgm:spPr/>
    </dgm:pt>
    <dgm:pt modelId="{95476D1F-A251-4134-A66C-12D6E4380E43}" type="pres">
      <dgm:prSet presAssocID="{68787AF5-9AB6-458D-951E-E94BD5C58A9B}" presName="parentText" presStyleLbl="alignNode1" presStyleIdx="2" presStyleCnt="7">
        <dgm:presLayoutVars>
          <dgm:chMax val="1"/>
          <dgm:bulletEnabled val="1"/>
        </dgm:presLayoutVars>
      </dgm:prSet>
      <dgm:spPr/>
      <dgm:t>
        <a:bodyPr/>
        <a:lstStyle/>
        <a:p>
          <a:endParaRPr lang="fr-FR"/>
        </a:p>
      </dgm:t>
    </dgm:pt>
    <dgm:pt modelId="{324499E5-FF93-4B1C-9B5A-0FAF9D488E65}" type="pres">
      <dgm:prSet presAssocID="{68787AF5-9AB6-458D-951E-E94BD5C58A9B}" presName="descendantText" presStyleLbl="alignAcc1" presStyleIdx="2" presStyleCnt="7">
        <dgm:presLayoutVars>
          <dgm:bulletEnabled val="1"/>
        </dgm:presLayoutVars>
      </dgm:prSet>
      <dgm:spPr/>
      <dgm:t>
        <a:bodyPr/>
        <a:lstStyle/>
        <a:p>
          <a:endParaRPr lang="fr-FR"/>
        </a:p>
      </dgm:t>
    </dgm:pt>
    <dgm:pt modelId="{F02FB385-C7A0-4809-9F33-0914B3EC0817}" type="pres">
      <dgm:prSet presAssocID="{C044E38C-69AB-44B5-8B67-D874C48D21D1}" presName="sp" presStyleCnt="0"/>
      <dgm:spPr/>
    </dgm:pt>
    <dgm:pt modelId="{B75ED928-6991-4251-BB19-4C28A4616324}" type="pres">
      <dgm:prSet presAssocID="{74FCDEF0-2D4B-4961-992C-CA71442D1E6F}" presName="composite" presStyleCnt="0"/>
      <dgm:spPr/>
    </dgm:pt>
    <dgm:pt modelId="{72C4B62C-3E19-4BE7-B66C-A1CB0B84FC0E}" type="pres">
      <dgm:prSet presAssocID="{74FCDEF0-2D4B-4961-992C-CA71442D1E6F}" presName="parentText" presStyleLbl="alignNode1" presStyleIdx="3" presStyleCnt="7">
        <dgm:presLayoutVars>
          <dgm:chMax val="1"/>
          <dgm:bulletEnabled val="1"/>
        </dgm:presLayoutVars>
      </dgm:prSet>
      <dgm:spPr/>
      <dgm:t>
        <a:bodyPr/>
        <a:lstStyle/>
        <a:p>
          <a:endParaRPr lang="fr-FR"/>
        </a:p>
      </dgm:t>
    </dgm:pt>
    <dgm:pt modelId="{C621AC8C-86B7-4AA1-94AD-FFCDD5232542}" type="pres">
      <dgm:prSet presAssocID="{74FCDEF0-2D4B-4961-992C-CA71442D1E6F}" presName="descendantText" presStyleLbl="alignAcc1" presStyleIdx="3" presStyleCnt="7">
        <dgm:presLayoutVars>
          <dgm:bulletEnabled val="1"/>
        </dgm:presLayoutVars>
      </dgm:prSet>
      <dgm:spPr/>
      <dgm:t>
        <a:bodyPr/>
        <a:lstStyle/>
        <a:p>
          <a:endParaRPr lang="fr-FR"/>
        </a:p>
      </dgm:t>
    </dgm:pt>
    <dgm:pt modelId="{76CAD2F1-E045-4794-AA31-210200F0AD95}" type="pres">
      <dgm:prSet presAssocID="{9785FB31-B7D2-4777-9A13-7D2FE29B3447}" presName="sp" presStyleCnt="0"/>
      <dgm:spPr/>
    </dgm:pt>
    <dgm:pt modelId="{E8AFD7AF-A4AE-41C2-A064-E5DEA5C3B3BE}" type="pres">
      <dgm:prSet presAssocID="{BE3C1EEE-0BCD-4DBE-A2FD-2550FD7BB464}" presName="composite" presStyleCnt="0"/>
      <dgm:spPr/>
    </dgm:pt>
    <dgm:pt modelId="{F74E564C-7E18-4332-B8F1-B896234B7E83}" type="pres">
      <dgm:prSet presAssocID="{BE3C1EEE-0BCD-4DBE-A2FD-2550FD7BB464}" presName="parentText" presStyleLbl="alignNode1" presStyleIdx="4" presStyleCnt="7">
        <dgm:presLayoutVars>
          <dgm:chMax val="1"/>
          <dgm:bulletEnabled val="1"/>
        </dgm:presLayoutVars>
      </dgm:prSet>
      <dgm:spPr/>
      <dgm:t>
        <a:bodyPr/>
        <a:lstStyle/>
        <a:p>
          <a:endParaRPr lang="fr-FR"/>
        </a:p>
      </dgm:t>
    </dgm:pt>
    <dgm:pt modelId="{49D2BBC9-20F7-457F-ADB4-DE3A7ABF6D4D}" type="pres">
      <dgm:prSet presAssocID="{BE3C1EEE-0BCD-4DBE-A2FD-2550FD7BB464}" presName="descendantText" presStyleLbl="alignAcc1" presStyleIdx="4" presStyleCnt="7">
        <dgm:presLayoutVars>
          <dgm:bulletEnabled val="1"/>
        </dgm:presLayoutVars>
      </dgm:prSet>
      <dgm:spPr/>
      <dgm:t>
        <a:bodyPr/>
        <a:lstStyle/>
        <a:p>
          <a:endParaRPr lang="fr-FR"/>
        </a:p>
      </dgm:t>
    </dgm:pt>
    <dgm:pt modelId="{A35A8E47-8B83-4E72-94A8-0B34CFD56BC7}" type="pres">
      <dgm:prSet presAssocID="{BB25856E-9FC3-497F-B61F-3BE531BA4688}" presName="sp" presStyleCnt="0"/>
      <dgm:spPr/>
    </dgm:pt>
    <dgm:pt modelId="{981681EF-15EC-49F3-8FEE-15623F796685}" type="pres">
      <dgm:prSet presAssocID="{4E3BBC9D-E77B-4B58-97F2-3947F3B19F90}" presName="composite" presStyleCnt="0"/>
      <dgm:spPr/>
    </dgm:pt>
    <dgm:pt modelId="{019BDC50-3982-4842-A6F5-5589430B1D8F}" type="pres">
      <dgm:prSet presAssocID="{4E3BBC9D-E77B-4B58-97F2-3947F3B19F90}" presName="parentText" presStyleLbl="alignNode1" presStyleIdx="5" presStyleCnt="7">
        <dgm:presLayoutVars>
          <dgm:chMax val="1"/>
          <dgm:bulletEnabled val="1"/>
        </dgm:presLayoutVars>
      </dgm:prSet>
      <dgm:spPr/>
      <dgm:t>
        <a:bodyPr/>
        <a:lstStyle/>
        <a:p>
          <a:endParaRPr lang="fr-FR"/>
        </a:p>
      </dgm:t>
    </dgm:pt>
    <dgm:pt modelId="{6F8610B5-19F4-466B-B599-FC341ECED418}" type="pres">
      <dgm:prSet presAssocID="{4E3BBC9D-E77B-4B58-97F2-3947F3B19F90}" presName="descendantText" presStyleLbl="alignAcc1" presStyleIdx="5" presStyleCnt="7">
        <dgm:presLayoutVars>
          <dgm:bulletEnabled val="1"/>
        </dgm:presLayoutVars>
      </dgm:prSet>
      <dgm:spPr/>
      <dgm:t>
        <a:bodyPr/>
        <a:lstStyle/>
        <a:p>
          <a:endParaRPr lang="fr-FR"/>
        </a:p>
      </dgm:t>
    </dgm:pt>
    <dgm:pt modelId="{975C9B37-7503-49C8-B107-10138F94B924}" type="pres">
      <dgm:prSet presAssocID="{B002EB4A-32D5-49BF-B4A6-6CD3319802E7}" presName="sp" presStyleCnt="0"/>
      <dgm:spPr/>
    </dgm:pt>
    <dgm:pt modelId="{114F361E-54E0-4BD2-AF9C-05B0DD895580}" type="pres">
      <dgm:prSet presAssocID="{71D1B96F-D77B-4AF6-A6A4-705E5E9B755E}" presName="composite" presStyleCnt="0"/>
      <dgm:spPr/>
    </dgm:pt>
    <dgm:pt modelId="{97EA63DD-C3BE-476F-8998-7223502F2036}" type="pres">
      <dgm:prSet presAssocID="{71D1B96F-D77B-4AF6-A6A4-705E5E9B755E}" presName="parentText" presStyleLbl="alignNode1" presStyleIdx="6" presStyleCnt="7">
        <dgm:presLayoutVars>
          <dgm:chMax val="1"/>
          <dgm:bulletEnabled val="1"/>
        </dgm:presLayoutVars>
      </dgm:prSet>
      <dgm:spPr/>
      <dgm:t>
        <a:bodyPr/>
        <a:lstStyle/>
        <a:p>
          <a:endParaRPr lang="fr-FR"/>
        </a:p>
      </dgm:t>
    </dgm:pt>
    <dgm:pt modelId="{BA271C43-8585-477E-8950-FFCBBB3628D3}" type="pres">
      <dgm:prSet presAssocID="{71D1B96F-D77B-4AF6-A6A4-705E5E9B755E}" presName="descendantText" presStyleLbl="alignAcc1" presStyleIdx="6" presStyleCnt="7">
        <dgm:presLayoutVars>
          <dgm:bulletEnabled val="1"/>
        </dgm:presLayoutVars>
      </dgm:prSet>
      <dgm:spPr/>
      <dgm:t>
        <a:bodyPr/>
        <a:lstStyle/>
        <a:p>
          <a:endParaRPr lang="fr-FR"/>
        </a:p>
      </dgm:t>
    </dgm:pt>
  </dgm:ptLst>
  <dgm:cxnLst>
    <dgm:cxn modelId="{3BB2168C-675E-40CD-9145-71A14BE85086}" type="presOf" srcId="{2034C072-4709-4716-859F-9A4EAAB5E8C5}" destId="{41C8539E-1EF4-4758-8A99-0C1A2765BD6B}" srcOrd="0" destOrd="0" presId="urn:microsoft.com/office/officeart/2005/8/layout/chevron2"/>
    <dgm:cxn modelId="{60159D2F-3D68-4760-BB52-045D8BE9ABE5}" type="presOf" srcId="{4BAC2AE6-86F6-43E8-9859-CA1BA176C891}" destId="{6F8610B5-19F4-466B-B599-FC341ECED418}" srcOrd="0" destOrd="0" presId="urn:microsoft.com/office/officeart/2005/8/layout/chevron2"/>
    <dgm:cxn modelId="{FDC74364-7AEF-4F83-8EF0-2864C613AAF2}" type="presOf" srcId="{6DD1932D-0CC2-42B7-991C-D7E82B0D7D00}" destId="{C621AC8C-86B7-4AA1-94AD-FFCDD5232542}" srcOrd="0" destOrd="0" presId="urn:microsoft.com/office/officeart/2005/8/layout/chevron2"/>
    <dgm:cxn modelId="{8171A6AA-A620-4BA4-802B-96A4B75EFBB1}" srcId="{CAD48E73-946E-43D9-B7A3-D288B5461895}" destId="{8DB12114-AA8E-4DD2-8BDB-B34CEC05238B}" srcOrd="0" destOrd="0" parTransId="{D486C116-B4F9-43CD-8B3F-90B81D71A25E}" sibTransId="{3B8D262B-EB6E-4DFF-9F34-B136EDE0F31B}"/>
    <dgm:cxn modelId="{025CE46D-A5B2-4C18-8812-EFCBD11019BB}" type="presOf" srcId="{50986832-76EB-4A03-998C-3C7918CC854C}" destId="{C6E9C174-E9E6-47DC-9D05-8AA3151FAC41}" srcOrd="0" destOrd="1" presId="urn:microsoft.com/office/officeart/2005/8/layout/chevron2"/>
    <dgm:cxn modelId="{1F117513-5A79-4FA3-908B-933B2152699E}" type="presOf" srcId="{2F66EF9B-D046-4346-90C1-219CDB065A50}" destId="{C6E9C174-E9E6-47DC-9D05-8AA3151FAC41}" srcOrd="0" destOrd="0" presId="urn:microsoft.com/office/officeart/2005/8/layout/chevron2"/>
    <dgm:cxn modelId="{2DA5107E-BD63-4D8C-8CDB-1938A9A9507B}" srcId="{3ED4A346-315C-4CDC-AFF2-05D20587300E}" destId="{CAD48E73-946E-43D9-B7A3-D288B5461895}" srcOrd="0" destOrd="0" parTransId="{22D0F441-2BD1-4AFB-8BEC-EEA324BED45E}" sibTransId="{C4A488CD-F558-4B60-8AA2-4DFE34AD20A6}"/>
    <dgm:cxn modelId="{7593AB88-406F-4CA9-9766-28C2794EF924}" srcId="{71D1B96F-D77B-4AF6-A6A4-705E5E9B755E}" destId="{8C62815B-E56A-4589-AE35-2AFE1D339C3A}" srcOrd="0" destOrd="0" parTransId="{8554E6A1-D1A1-44B1-9935-29CD5DBCE4BC}" sibTransId="{CCDF18A6-9D90-4F2C-BEF9-2AB65E41E20F}"/>
    <dgm:cxn modelId="{50189386-6E8E-4703-82C0-A3E5DF5A84DC}" srcId="{68787AF5-9AB6-458D-951E-E94BD5C58A9B}" destId="{EB037446-B5BE-4463-AC34-D574433FD0D3}" srcOrd="0" destOrd="0" parTransId="{93267EA9-2B6D-4CEC-8432-EA7B3B8695C6}" sibTransId="{D7D86286-8BFB-45A5-821E-9D7FDBC89858}"/>
    <dgm:cxn modelId="{537D10FA-BA28-4F01-AE9B-93E1721A1E94}" type="presOf" srcId="{EB037446-B5BE-4463-AC34-D574433FD0D3}" destId="{324499E5-FF93-4B1C-9B5A-0FAF9D488E65}" srcOrd="0" destOrd="0" presId="urn:microsoft.com/office/officeart/2005/8/layout/chevron2"/>
    <dgm:cxn modelId="{CBC6BAB5-CC53-40EF-BF11-CE38ED7054B8}" srcId="{DF96B598-1063-42A5-8B7E-C3B59EF4E807}" destId="{4E3BBC9D-E77B-4B58-97F2-3947F3B19F90}" srcOrd="5" destOrd="0" parTransId="{9506124D-87BE-460B-A5EB-2727892FA546}" sibTransId="{B002EB4A-32D5-49BF-B4A6-6CD3319802E7}"/>
    <dgm:cxn modelId="{A72236CB-4A71-45D9-A387-9285A29A4F70}" srcId="{DF96B598-1063-42A5-8B7E-C3B59EF4E807}" destId="{2034C072-4709-4716-859F-9A4EAAB5E8C5}" srcOrd="0" destOrd="0" parTransId="{2D22D884-F607-4020-A7CA-3067697674D9}" sibTransId="{A4993B6B-7DA5-4030-9E4D-F851FFE6C310}"/>
    <dgm:cxn modelId="{6FEA13A8-5B93-44CF-8781-5407CC605309}" srcId="{DF96B598-1063-42A5-8B7E-C3B59EF4E807}" destId="{BE3C1EEE-0BCD-4DBE-A2FD-2550FD7BB464}" srcOrd="4" destOrd="0" parTransId="{80CF9E91-4E16-44F4-8843-5BACB5432D14}" sibTransId="{BB25856E-9FC3-497F-B61F-3BE531BA4688}"/>
    <dgm:cxn modelId="{1ACFCC88-3E91-47DF-9FDF-6572955795D1}" srcId="{2F66EF9B-D046-4346-90C1-219CDB065A50}" destId="{50986832-76EB-4A03-998C-3C7918CC854C}" srcOrd="0" destOrd="0" parTransId="{E4F9BD87-6496-40B8-B160-4B823A86D9D3}" sibTransId="{A2F7B02C-962D-4EC1-A790-D793DA0E8BDB}"/>
    <dgm:cxn modelId="{995FFFDB-C578-4475-A491-9F46CFC5DEB2}" type="presOf" srcId="{68787AF5-9AB6-458D-951E-E94BD5C58A9B}" destId="{95476D1F-A251-4134-A66C-12D6E4380E43}" srcOrd="0" destOrd="0" presId="urn:microsoft.com/office/officeart/2005/8/layout/chevron2"/>
    <dgm:cxn modelId="{2F5E4E89-3A26-407D-A534-AAF918B5424E}" srcId="{74FCDEF0-2D4B-4961-992C-CA71442D1E6F}" destId="{6DD1932D-0CC2-42B7-991C-D7E82B0D7D00}" srcOrd="0" destOrd="0" parTransId="{4E0539B0-3181-4B16-9DC0-ED84225AD1A7}" sibTransId="{2F3DCB9F-1DAF-4649-A523-AC137E4F9800}"/>
    <dgm:cxn modelId="{88B73A2B-6CE0-4291-A87C-D5185BD1F205}" srcId="{BE3C1EEE-0BCD-4DBE-A2FD-2550FD7BB464}" destId="{5851C860-DAC0-46F2-9728-7E1BB3E96767}" srcOrd="0" destOrd="0" parTransId="{11AA533B-1872-4356-80A9-AE593C01CF67}" sibTransId="{E539D6FA-B9CA-4D99-9D78-90346D81C2B4}"/>
    <dgm:cxn modelId="{BC576053-E81F-449D-A676-C83D8B143029}" srcId="{DF96B598-1063-42A5-8B7E-C3B59EF4E807}" destId="{3ED4A346-315C-4CDC-AFF2-05D20587300E}" srcOrd="1" destOrd="0" parTransId="{55457276-6A14-4835-8E36-AF5773F0B25C}" sibTransId="{6E273AE6-1ED6-468D-A311-D0C7F665C7FD}"/>
    <dgm:cxn modelId="{F9F4B130-E1A6-4D41-BFC3-3D108920966A}" srcId="{DF96B598-1063-42A5-8B7E-C3B59EF4E807}" destId="{71D1B96F-D77B-4AF6-A6A4-705E5E9B755E}" srcOrd="6" destOrd="0" parTransId="{FF52D528-26A1-42C3-B867-8CFDD11D9FAE}" sibTransId="{45792380-B516-406E-BB2A-94F9D4E2D1F5}"/>
    <dgm:cxn modelId="{5CBBF629-7559-4637-ACDC-A0BD403D5809}" type="presOf" srcId="{3ED4A346-315C-4CDC-AFF2-05D20587300E}" destId="{9FD6A157-8C65-4C52-92D5-167553FAE9EC}" srcOrd="0" destOrd="0" presId="urn:microsoft.com/office/officeart/2005/8/layout/chevron2"/>
    <dgm:cxn modelId="{9F6EE51D-AF17-4224-8255-A571430F0D89}" type="presOf" srcId="{BE3C1EEE-0BCD-4DBE-A2FD-2550FD7BB464}" destId="{F74E564C-7E18-4332-B8F1-B896234B7E83}" srcOrd="0" destOrd="0" presId="urn:microsoft.com/office/officeart/2005/8/layout/chevron2"/>
    <dgm:cxn modelId="{8C11441B-0608-47B4-9C0A-1AC23C5A95B5}" type="presOf" srcId="{5851C860-DAC0-46F2-9728-7E1BB3E96767}" destId="{49D2BBC9-20F7-457F-ADB4-DE3A7ABF6D4D}" srcOrd="0" destOrd="0" presId="urn:microsoft.com/office/officeart/2005/8/layout/chevron2"/>
    <dgm:cxn modelId="{DBAEAFF3-5F56-4695-A749-BE2353C7176C}" srcId="{DF96B598-1063-42A5-8B7E-C3B59EF4E807}" destId="{68787AF5-9AB6-458D-951E-E94BD5C58A9B}" srcOrd="2" destOrd="0" parTransId="{30489E2B-66C5-4BD8-A983-C19D3A9F11A4}" sibTransId="{C044E38C-69AB-44B5-8B67-D874C48D21D1}"/>
    <dgm:cxn modelId="{95491554-C2B1-41FB-8203-EB07D124E757}" type="presOf" srcId="{DF96B598-1063-42A5-8B7E-C3B59EF4E807}" destId="{A5D5A216-9F2F-4137-A58F-CE27FA75A513}" srcOrd="0" destOrd="0" presId="urn:microsoft.com/office/officeart/2005/8/layout/chevron2"/>
    <dgm:cxn modelId="{79A49E16-B050-464D-8730-8EECC62FABD2}" type="presOf" srcId="{71D1B96F-D77B-4AF6-A6A4-705E5E9B755E}" destId="{97EA63DD-C3BE-476F-8998-7223502F2036}" srcOrd="0" destOrd="0" presId="urn:microsoft.com/office/officeart/2005/8/layout/chevron2"/>
    <dgm:cxn modelId="{26194615-8CA6-4F7B-8AA7-FD99783A3376}" type="presOf" srcId="{8DB12114-AA8E-4DD2-8BDB-B34CEC05238B}" destId="{B3304332-524E-4E90-ADD7-5095649E61E0}" srcOrd="0" destOrd="1" presId="urn:microsoft.com/office/officeart/2005/8/layout/chevron2"/>
    <dgm:cxn modelId="{52CC6BAA-90F5-4F25-8FBB-A9D0DDE597D1}" srcId="{2034C072-4709-4716-859F-9A4EAAB5E8C5}" destId="{2F66EF9B-D046-4346-90C1-219CDB065A50}" srcOrd="0" destOrd="0" parTransId="{053DABFD-DD7E-4471-BA83-903A02D31B1A}" sibTransId="{A0305EFA-0525-49AC-AAC9-0330E5692B1C}"/>
    <dgm:cxn modelId="{1FF7AB24-0F49-4D04-8BCC-A3C8984ACE4D}" srcId="{4E3BBC9D-E77B-4B58-97F2-3947F3B19F90}" destId="{4BAC2AE6-86F6-43E8-9859-CA1BA176C891}" srcOrd="0" destOrd="0" parTransId="{EF2FE53B-56B8-4485-BDA3-925B56867343}" sibTransId="{9D5069F0-BADC-42AB-B8A9-8BCAE51A439B}"/>
    <dgm:cxn modelId="{2AE5F40B-3A7B-464D-87FF-BE41EAE7927D}" srcId="{DF96B598-1063-42A5-8B7E-C3B59EF4E807}" destId="{74FCDEF0-2D4B-4961-992C-CA71442D1E6F}" srcOrd="3" destOrd="0" parTransId="{664175BA-61F1-48AE-9A89-DB0D41BD6C38}" sibTransId="{9785FB31-B7D2-4777-9A13-7D2FE29B3447}"/>
    <dgm:cxn modelId="{34EA3C57-6402-4D30-B023-9F5DA19A98D7}" type="presOf" srcId="{74FCDEF0-2D4B-4961-992C-CA71442D1E6F}" destId="{72C4B62C-3E19-4BE7-B66C-A1CB0B84FC0E}" srcOrd="0" destOrd="0" presId="urn:microsoft.com/office/officeart/2005/8/layout/chevron2"/>
    <dgm:cxn modelId="{1817C593-F9BC-4B1E-9AA3-21F31398FB80}" type="presOf" srcId="{4E3BBC9D-E77B-4B58-97F2-3947F3B19F90}" destId="{019BDC50-3982-4842-A6F5-5589430B1D8F}" srcOrd="0" destOrd="0" presId="urn:microsoft.com/office/officeart/2005/8/layout/chevron2"/>
    <dgm:cxn modelId="{33A605A1-93CA-40F3-BD2C-AA0E06256316}" type="presOf" srcId="{CAD48E73-946E-43D9-B7A3-D288B5461895}" destId="{B3304332-524E-4E90-ADD7-5095649E61E0}" srcOrd="0" destOrd="0" presId="urn:microsoft.com/office/officeart/2005/8/layout/chevron2"/>
    <dgm:cxn modelId="{A6CC7B13-67AD-4BA3-ADFA-D65A133884BF}" type="presOf" srcId="{8C62815B-E56A-4589-AE35-2AFE1D339C3A}" destId="{BA271C43-8585-477E-8950-FFCBBB3628D3}" srcOrd="0" destOrd="0" presId="urn:microsoft.com/office/officeart/2005/8/layout/chevron2"/>
    <dgm:cxn modelId="{6D22308E-4A18-444F-BE08-FDA4D2C190E3}" type="presParOf" srcId="{A5D5A216-9F2F-4137-A58F-CE27FA75A513}" destId="{D8A671CB-E3F7-4F7A-89DD-B7D158F6F7AE}" srcOrd="0" destOrd="0" presId="urn:microsoft.com/office/officeart/2005/8/layout/chevron2"/>
    <dgm:cxn modelId="{4DB493A8-1B67-4DBA-9894-B1673362F83F}" type="presParOf" srcId="{D8A671CB-E3F7-4F7A-89DD-B7D158F6F7AE}" destId="{41C8539E-1EF4-4758-8A99-0C1A2765BD6B}" srcOrd="0" destOrd="0" presId="urn:microsoft.com/office/officeart/2005/8/layout/chevron2"/>
    <dgm:cxn modelId="{17EFD608-4B1E-41CB-AD3F-CD98F8BEBDA2}" type="presParOf" srcId="{D8A671CB-E3F7-4F7A-89DD-B7D158F6F7AE}" destId="{C6E9C174-E9E6-47DC-9D05-8AA3151FAC41}" srcOrd="1" destOrd="0" presId="urn:microsoft.com/office/officeart/2005/8/layout/chevron2"/>
    <dgm:cxn modelId="{72093E5D-D659-45D4-A0D6-BF7A620E63B7}" type="presParOf" srcId="{A5D5A216-9F2F-4137-A58F-CE27FA75A513}" destId="{DC08ADE2-2857-4F44-A981-61C9842AD104}" srcOrd="1" destOrd="0" presId="urn:microsoft.com/office/officeart/2005/8/layout/chevron2"/>
    <dgm:cxn modelId="{C009BD69-994E-4775-893A-44A5BBD918CE}" type="presParOf" srcId="{A5D5A216-9F2F-4137-A58F-CE27FA75A513}" destId="{B84A9FE4-5DF8-47B7-B721-1A4A3F5C4400}" srcOrd="2" destOrd="0" presId="urn:microsoft.com/office/officeart/2005/8/layout/chevron2"/>
    <dgm:cxn modelId="{3357D6FF-FC63-4100-BE3B-24F4AEDD8E14}" type="presParOf" srcId="{B84A9FE4-5DF8-47B7-B721-1A4A3F5C4400}" destId="{9FD6A157-8C65-4C52-92D5-167553FAE9EC}" srcOrd="0" destOrd="0" presId="urn:microsoft.com/office/officeart/2005/8/layout/chevron2"/>
    <dgm:cxn modelId="{329CD5EC-55E7-437D-852E-71D6F3D42E82}" type="presParOf" srcId="{B84A9FE4-5DF8-47B7-B721-1A4A3F5C4400}" destId="{B3304332-524E-4E90-ADD7-5095649E61E0}" srcOrd="1" destOrd="0" presId="urn:microsoft.com/office/officeart/2005/8/layout/chevron2"/>
    <dgm:cxn modelId="{864523BC-E681-4017-9DAD-2E22C6B9A708}" type="presParOf" srcId="{A5D5A216-9F2F-4137-A58F-CE27FA75A513}" destId="{60978A4B-F561-4EBB-AC21-BAD14D4E6F6A}" srcOrd="3" destOrd="0" presId="urn:microsoft.com/office/officeart/2005/8/layout/chevron2"/>
    <dgm:cxn modelId="{9D45B98A-73C5-4F15-ADF1-CF9F1BD15010}" type="presParOf" srcId="{A5D5A216-9F2F-4137-A58F-CE27FA75A513}" destId="{EFFB20F3-A3AC-457B-946A-F024932D01E9}" srcOrd="4" destOrd="0" presId="urn:microsoft.com/office/officeart/2005/8/layout/chevron2"/>
    <dgm:cxn modelId="{814CEB2B-7E10-4DDC-BC71-12AE2CA8D994}" type="presParOf" srcId="{EFFB20F3-A3AC-457B-946A-F024932D01E9}" destId="{95476D1F-A251-4134-A66C-12D6E4380E43}" srcOrd="0" destOrd="0" presId="urn:microsoft.com/office/officeart/2005/8/layout/chevron2"/>
    <dgm:cxn modelId="{957F5F45-A740-4C38-9EC6-94511D9CE2AE}" type="presParOf" srcId="{EFFB20F3-A3AC-457B-946A-F024932D01E9}" destId="{324499E5-FF93-4B1C-9B5A-0FAF9D488E65}" srcOrd="1" destOrd="0" presId="urn:microsoft.com/office/officeart/2005/8/layout/chevron2"/>
    <dgm:cxn modelId="{55D94445-283C-484E-89EE-F83503FF6F80}" type="presParOf" srcId="{A5D5A216-9F2F-4137-A58F-CE27FA75A513}" destId="{F02FB385-C7A0-4809-9F33-0914B3EC0817}" srcOrd="5" destOrd="0" presId="urn:microsoft.com/office/officeart/2005/8/layout/chevron2"/>
    <dgm:cxn modelId="{E6BC9F7D-076E-4291-8304-D8E4BA76EE28}" type="presParOf" srcId="{A5D5A216-9F2F-4137-A58F-CE27FA75A513}" destId="{B75ED928-6991-4251-BB19-4C28A4616324}" srcOrd="6" destOrd="0" presId="urn:microsoft.com/office/officeart/2005/8/layout/chevron2"/>
    <dgm:cxn modelId="{A5AB8875-131B-41AF-83EC-5958A6F2B192}" type="presParOf" srcId="{B75ED928-6991-4251-BB19-4C28A4616324}" destId="{72C4B62C-3E19-4BE7-B66C-A1CB0B84FC0E}" srcOrd="0" destOrd="0" presId="urn:microsoft.com/office/officeart/2005/8/layout/chevron2"/>
    <dgm:cxn modelId="{FFCF1224-ADDA-4D2F-B440-3D58072062C2}" type="presParOf" srcId="{B75ED928-6991-4251-BB19-4C28A4616324}" destId="{C621AC8C-86B7-4AA1-94AD-FFCDD5232542}" srcOrd="1" destOrd="0" presId="urn:microsoft.com/office/officeart/2005/8/layout/chevron2"/>
    <dgm:cxn modelId="{367F1C1A-AA98-4E15-A2E2-D67E3C4876CD}" type="presParOf" srcId="{A5D5A216-9F2F-4137-A58F-CE27FA75A513}" destId="{76CAD2F1-E045-4794-AA31-210200F0AD95}" srcOrd="7" destOrd="0" presId="urn:microsoft.com/office/officeart/2005/8/layout/chevron2"/>
    <dgm:cxn modelId="{21740D16-5A31-4C7C-AE25-78E9F5CC9E24}" type="presParOf" srcId="{A5D5A216-9F2F-4137-A58F-CE27FA75A513}" destId="{E8AFD7AF-A4AE-41C2-A064-E5DEA5C3B3BE}" srcOrd="8" destOrd="0" presId="urn:microsoft.com/office/officeart/2005/8/layout/chevron2"/>
    <dgm:cxn modelId="{5D9B4590-8524-40BB-819E-97E9137F01B5}" type="presParOf" srcId="{E8AFD7AF-A4AE-41C2-A064-E5DEA5C3B3BE}" destId="{F74E564C-7E18-4332-B8F1-B896234B7E83}" srcOrd="0" destOrd="0" presId="urn:microsoft.com/office/officeart/2005/8/layout/chevron2"/>
    <dgm:cxn modelId="{2CFA32DB-E2A4-41C9-83F9-603115267125}" type="presParOf" srcId="{E8AFD7AF-A4AE-41C2-A064-E5DEA5C3B3BE}" destId="{49D2BBC9-20F7-457F-ADB4-DE3A7ABF6D4D}" srcOrd="1" destOrd="0" presId="urn:microsoft.com/office/officeart/2005/8/layout/chevron2"/>
    <dgm:cxn modelId="{A8B75FBD-4CEE-43BA-ADEB-0F46257651F1}" type="presParOf" srcId="{A5D5A216-9F2F-4137-A58F-CE27FA75A513}" destId="{A35A8E47-8B83-4E72-94A8-0B34CFD56BC7}" srcOrd="9" destOrd="0" presId="urn:microsoft.com/office/officeart/2005/8/layout/chevron2"/>
    <dgm:cxn modelId="{0B7B208B-16A3-4F13-A691-6B08DED8F69B}" type="presParOf" srcId="{A5D5A216-9F2F-4137-A58F-CE27FA75A513}" destId="{981681EF-15EC-49F3-8FEE-15623F796685}" srcOrd="10" destOrd="0" presId="urn:microsoft.com/office/officeart/2005/8/layout/chevron2"/>
    <dgm:cxn modelId="{F0639F94-C4F3-4BCA-B11A-EE3476C6B1AD}" type="presParOf" srcId="{981681EF-15EC-49F3-8FEE-15623F796685}" destId="{019BDC50-3982-4842-A6F5-5589430B1D8F}" srcOrd="0" destOrd="0" presId="urn:microsoft.com/office/officeart/2005/8/layout/chevron2"/>
    <dgm:cxn modelId="{BCF26543-6FA7-40E4-9495-0C1F9448B0F3}" type="presParOf" srcId="{981681EF-15EC-49F3-8FEE-15623F796685}" destId="{6F8610B5-19F4-466B-B599-FC341ECED418}" srcOrd="1" destOrd="0" presId="urn:microsoft.com/office/officeart/2005/8/layout/chevron2"/>
    <dgm:cxn modelId="{B02E6FD4-F6CA-43CB-A349-FE91F498A69C}" type="presParOf" srcId="{A5D5A216-9F2F-4137-A58F-CE27FA75A513}" destId="{975C9B37-7503-49C8-B107-10138F94B924}" srcOrd="11" destOrd="0" presId="urn:microsoft.com/office/officeart/2005/8/layout/chevron2"/>
    <dgm:cxn modelId="{AC99592F-3914-4E46-BE48-4C1E7CB5572E}" type="presParOf" srcId="{A5D5A216-9F2F-4137-A58F-CE27FA75A513}" destId="{114F361E-54E0-4BD2-AF9C-05B0DD895580}" srcOrd="12" destOrd="0" presId="urn:microsoft.com/office/officeart/2005/8/layout/chevron2"/>
    <dgm:cxn modelId="{B400BF37-E2A2-43CA-A232-C2C496D55500}" type="presParOf" srcId="{114F361E-54E0-4BD2-AF9C-05B0DD895580}" destId="{97EA63DD-C3BE-476F-8998-7223502F2036}" srcOrd="0" destOrd="0" presId="urn:microsoft.com/office/officeart/2005/8/layout/chevron2"/>
    <dgm:cxn modelId="{DB8C06AE-C00C-477C-9A3E-2C04998ADFD1}" type="presParOf" srcId="{114F361E-54E0-4BD2-AF9C-05B0DD895580}" destId="{BA271C43-8585-477E-8950-FFCBBB3628D3}"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12069-44A3-4C96-888F-3FFF105E1979}"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FR"/>
        </a:p>
      </dgm:t>
    </dgm:pt>
    <dgm:pt modelId="{C1437C7A-E160-40E2-B010-56C9021CEB96}">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3000" b="1" dirty="0" smtClean="0">
              <a:solidFill>
                <a:schemeClr val="tx1"/>
              </a:solidFill>
            </a:rPr>
            <a:t>Objectif du cycle</a:t>
          </a:r>
          <a:endParaRPr lang="fr-FR" sz="3000" b="1" dirty="0">
            <a:solidFill>
              <a:schemeClr val="tx1"/>
            </a:solidFill>
          </a:endParaRPr>
        </a:p>
      </dgm:t>
    </dgm:pt>
    <dgm:pt modelId="{231E5D94-277C-4E10-907C-9D01987AA7EE}" type="parTrans" cxnId="{304682AF-8A1D-4C04-B639-F9CAC81406BE}">
      <dgm:prSet/>
      <dgm:spPr/>
      <dgm:t>
        <a:bodyPr/>
        <a:lstStyle/>
        <a:p>
          <a:endParaRPr lang="fr-FR"/>
        </a:p>
      </dgm:t>
    </dgm:pt>
    <dgm:pt modelId="{1A609822-2892-4B1B-822B-C51AFACF4685}" type="sibTrans" cxnId="{304682AF-8A1D-4C04-B639-F9CAC81406BE}">
      <dgm:prSet/>
      <dgm:spPr/>
      <dgm:t>
        <a:bodyPr/>
        <a:lstStyle/>
        <a:p>
          <a:endParaRPr lang="fr-FR"/>
        </a:p>
      </dgm:t>
    </dgm:pt>
    <dgm:pt modelId="{1DBE52AF-74BE-4996-8577-F4BD6AD33D08}">
      <dgm:prSet phldrT="[Texte]"/>
      <dgm:spPr>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nSpc>
              <a:spcPct val="150000"/>
            </a:lnSpc>
          </a:pPr>
          <a:r>
            <a:rPr lang="fr-FR" b="1" dirty="0" smtClean="0">
              <a:solidFill>
                <a:schemeClr val="tx1"/>
              </a:solidFill>
            </a:rPr>
            <a:t>Forme de pratique scolaire</a:t>
          </a:r>
          <a:endParaRPr lang="fr-FR" b="1" dirty="0">
            <a:solidFill>
              <a:schemeClr val="tx1"/>
            </a:solidFill>
          </a:endParaRPr>
        </a:p>
      </dgm:t>
    </dgm:pt>
    <dgm:pt modelId="{A1F34905-4CCD-410B-9659-FB12FB7EAC8C}" type="parTrans" cxnId="{07B2C5D1-4F8A-44C2-AD63-2DD3E2959384}">
      <dgm:prSet/>
      <dgm:spPr/>
      <dgm:t>
        <a:bodyPr/>
        <a:lstStyle/>
        <a:p>
          <a:endParaRPr lang="fr-FR"/>
        </a:p>
      </dgm:t>
    </dgm:pt>
    <dgm:pt modelId="{213D01AA-3BB3-4D82-B011-171EFDE655F9}" type="sibTrans" cxnId="{07B2C5D1-4F8A-44C2-AD63-2DD3E2959384}">
      <dgm:prSet/>
      <dgm:spPr/>
      <dgm:t>
        <a:bodyPr/>
        <a:lstStyle/>
        <a:p>
          <a:endParaRPr lang="fr-FR"/>
        </a:p>
      </dgm:t>
    </dgm:pt>
    <dgm:pt modelId="{10AB86DC-A6DC-4076-AF74-180A1BEE8F82}">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200" b="1" dirty="0" smtClean="0">
              <a:solidFill>
                <a:schemeClr val="tx1"/>
              </a:solidFill>
            </a:rPr>
            <a:t>Compétence visée n°1</a:t>
          </a:r>
          <a:endParaRPr lang="fr-FR" sz="2200" b="1" dirty="0">
            <a:solidFill>
              <a:schemeClr val="tx1"/>
            </a:solidFill>
          </a:endParaRPr>
        </a:p>
      </dgm:t>
    </dgm:pt>
    <dgm:pt modelId="{E9FA2E3B-A04E-4BEF-B444-C2CC96DEB287}" type="parTrans" cxnId="{D08B92D3-E2D2-41D7-876E-DF29BFA25BDE}">
      <dgm:prSet/>
      <dgm:spPr/>
      <dgm:t>
        <a:bodyPr/>
        <a:lstStyle/>
        <a:p>
          <a:endParaRPr lang="fr-FR"/>
        </a:p>
      </dgm:t>
    </dgm:pt>
    <dgm:pt modelId="{B34A4330-E15C-4E05-8ED8-CC8F0016E857}" type="sibTrans" cxnId="{D08B92D3-E2D2-41D7-876E-DF29BFA25BDE}">
      <dgm:prSet/>
      <dgm:spPr/>
      <dgm:t>
        <a:bodyPr/>
        <a:lstStyle/>
        <a:p>
          <a:endParaRPr lang="fr-FR"/>
        </a:p>
      </dgm:t>
    </dgm:pt>
    <dgm:pt modelId="{64553205-D67D-4E7F-87E2-F07F19EF216A}">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200" b="1" dirty="0" smtClean="0">
              <a:solidFill>
                <a:schemeClr val="tx1"/>
              </a:solidFill>
            </a:rPr>
            <a:t>Compétence visée n°2</a:t>
          </a:r>
          <a:endParaRPr lang="fr-FR" sz="2200" b="1" dirty="0">
            <a:solidFill>
              <a:schemeClr val="tx1"/>
            </a:solidFill>
          </a:endParaRPr>
        </a:p>
      </dgm:t>
    </dgm:pt>
    <dgm:pt modelId="{3CC72656-EBAB-444B-8D70-BB98A815F68D}" type="parTrans" cxnId="{4A58B005-3782-4B6A-BC57-179C5E77024F}">
      <dgm:prSet/>
      <dgm:spPr/>
      <dgm:t>
        <a:bodyPr/>
        <a:lstStyle/>
        <a:p>
          <a:endParaRPr lang="fr-FR"/>
        </a:p>
      </dgm:t>
    </dgm:pt>
    <dgm:pt modelId="{E6DB83CA-E6F2-488F-B599-EF891CB6B17A}" type="sibTrans" cxnId="{4A58B005-3782-4B6A-BC57-179C5E77024F}">
      <dgm:prSet/>
      <dgm:spPr/>
      <dgm:t>
        <a:bodyPr/>
        <a:lstStyle/>
        <a:p>
          <a:endParaRPr lang="fr-FR"/>
        </a:p>
      </dgm:t>
    </dgm:pt>
    <dgm:pt modelId="{ECFA888A-24BD-405F-B32C-2DF3EFB6F91E}">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200" b="1" dirty="0" smtClean="0">
              <a:solidFill>
                <a:schemeClr val="tx1"/>
              </a:solidFill>
            </a:rPr>
            <a:t>Compétence visée n°3</a:t>
          </a:r>
          <a:endParaRPr lang="fr-FR" sz="2200" b="1" dirty="0">
            <a:solidFill>
              <a:schemeClr val="tx1"/>
            </a:solidFill>
          </a:endParaRPr>
        </a:p>
      </dgm:t>
    </dgm:pt>
    <dgm:pt modelId="{05148FD9-8F71-4C34-BDD2-0037E4E429FE}" type="parTrans" cxnId="{F1DD4D0B-7A63-4648-8A52-6A970AC75685}">
      <dgm:prSet/>
      <dgm:spPr/>
      <dgm:t>
        <a:bodyPr/>
        <a:lstStyle/>
        <a:p>
          <a:endParaRPr lang="fr-FR"/>
        </a:p>
      </dgm:t>
    </dgm:pt>
    <dgm:pt modelId="{899479C5-C28A-4C80-B620-87F445D36E6A}" type="sibTrans" cxnId="{F1DD4D0B-7A63-4648-8A52-6A970AC75685}">
      <dgm:prSet/>
      <dgm:spPr/>
      <dgm:t>
        <a:bodyPr/>
        <a:lstStyle/>
        <a:p>
          <a:endParaRPr lang="fr-FR"/>
        </a:p>
      </dgm:t>
    </dgm:pt>
    <dgm:pt modelId="{04234947-04CB-479A-AC3E-F2A1996B6F05}">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200" b="1" dirty="0" smtClean="0">
              <a:solidFill>
                <a:schemeClr val="tx1"/>
              </a:solidFill>
            </a:rPr>
            <a:t>Compétence visée n°4</a:t>
          </a:r>
          <a:endParaRPr lang="fr-FR" sz="2200" b="1" dirty="0">
            <a:solidFill>
              <a:schemeClr val="tx1"/>
            </a:solidFill>
          </a:endParaRPr>
        </a:p>
      </dgm:t>
    </dgm:pt>
    <dgm:pt modelId="{7F4E793E-0C02-4EA8-98AD-292389DD864C}" type="parTrans" cxnId="{326F8A22-C21F-45EA-A18D-058C1EDAD8D0}">
      <dgm:prSet/>
      <dgm:spPr/>
      <dgm:t>
        <a:bodyPr/>
        <a:lstStyle/>
        <a:p>
          <a:endParaRPr lang="fr-FR"/>
        </a:p>
      </dgm:t>
    </dgm:pt>
    <dgm:pt modelId="{67EB5DFF-776E-4921-A3EF-78AB5C137C36}" type="sibTrans" cxnId="{326F8A22-C21F-45EA-A18D-058C1EDAD8D0}">
      <dgm:prSet/>
      <dgm:spPr/>
      <dgm:t>
        <a:bodyPr/>
        <a:lstStyle/>
        <a:p>
          <a:endParaRPr lang="fr-FR"/>
        </a:p>
      </dgm:t>
    </dgm:pt>
    <dgm:pt modelId="{90AF7805-DBCD-44AA-B720-3A5832BB545D}">
      <dgm:prSet phldrT="[Texte]"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FR" sz="2200" b="1" dirty="0" smtClean="0">
              <a:solidFill>
                <a:schemeClr val="tx1"/>
              </a:solidFill>
            </a:rPr>
            <a:t>Compétence visée n°5</a:t>
          </a:r>
          <a:endParaRPr lang="fr-FR" sz="2200" b="1" dirty="0">
            <a:solidFill>
              <a:schemeClr val="tx1"/>
            </a:solidFill>
          </a:endParaRPr>
        </a:p>
      </dgm:t>
    </dgm:pt>
    <dgm:pt modelId="{10C83795-D124-49D1-9957-26AA6D1177B2}" type="parTrans" cxnId="{A8190019-3A41-4DAC-99DE-0EDAD2AD28B1}">
      <dgm:prSet/>
      <dgm:spPr/>
      <dgm:t>
        <a:bodyPr/>
        <a:lstStyle/>
        <a:p>
          <a:endParaRPr lang="fr-FR"/>
        </a:p>
      </dgm:t>
    </dgm:pt>
    <dgm:pt modelId="{F9761C3B-A369-4448-A563-FD5D399A7BD6}" type="sibTrans" cxnId="{A8190019-3A41-4DAC-99DE-0EDAD2AD28B1}">
      <dgm:prSet/>
      <dgm:spPr/>
      <dgm:t>
        <a:bodyPr/>
        <a:lstStyle/>
        <a:p>
          <a:endParaRPr lang="fr-FR"/>
        </a:p>
      </dgm:t>
    </dgm:pt>
    <dgm:pt modelId="{7FC9100D-EEB9-4B7F-981F-86C9CB5509D1}" type="pres">
      <dgm:prSet presAssocID="{EEB12069-44A3-4C96-888F-3FFF105E1979}" presName="compositeShape" presStyleCnt="0">
        <dgm:presLayoutVars>
          <dgm:chMax val="7"/>
          <dgm:dir/>
          <dgm:resizeHandles val="exact"/>
        </dgm:presLayoutVars>
      </dgm:prSet>
      <dgm:spPr/>
      <dgm:t>
        <a:bodyPr/>
        <a:lstStyle/>
        <a:p>
          <a:endParaRPr lang="fr-FR"/>
        </a:p>
      </dgm:t>
    </dgm:pt>
    <dgm:pt modelId="{6F6FFD35-DF08-418A-B16B-8960FE16A941}" type="pres">
      <dgm:prSet presAssocID="{EEB12069-44A3-4C96-888F-3FFF105E1979}" presName="wedge1" presStyleLbl="node1" presStyleIdx="0" presStyleCnt="2" custScaleX="167078" custScaleY="110183"/>
      <dgm:spPr/>
      <dgm:t>
        <a:bodyPr/>
        <a:lstStyle/>
        <a:p>
          <a:endParaRPr lang="fr-FR"/>
        </a:p>
      </dgm:t>
    </dgm:pt>
    <dgm:pt modelId="{D1A35205-9C38-4F5D-9C33-44D835F386A0}" type="pres">
      <dgm:prSet presAssocID="{EEB12069-44A3-4C96-888F-3FFF105E1979}" presName="dummy1a" presStyleCnt="0"/>
      <dgm:spPr/>
    </dgm:pt>
    <dgm:pt modelId="{CD7BF300-B921-4E1E-93FB-48A6AAE2F855}" type="pres">
      <dgm:prSet presAssocID="{EEB12069-44A3-4C96-888F-3FFF105E1979}" presName="dummy1b" presStyleCnt="0"/>
      <dgm:spPr/>
    </dgm:pt>
    <dgm:pt modelId="{0E7FF780-18BB-4C87-9BA4-5A47C0560E6B}" type="pres">
      <dgm:prSet presAssocID="{EEB12069-44A3-4C96-888F-3FFF105E1979}" presName="wedge1Tx" presStyleLbl="node1" presStyleIdx="0" presStyleCnt="2">
        <dgm:presLayoutVars>
          <dgm:chMax val="0"/>
          <dgm:chPref val="0"/>
          <dgm:bulletEnabled val="1"/>
        </dgm:presLayoutVars>
      </dgm:prSet>
      <dgm:spPr/>
      <dgm:t>
        <a:bodyPr/>
        <a:lstStyle/>
        <a:p>
          <a:endParaRPr lang="fr-FR"/>
        </a:p>
      </dgm:t>
    </dgm:pt>
    <dgm:pt modelId="{C9D1BF1B-87AD-4F03-9138-48CCF54C83D5}" type="pres">
      <dgm:prSet presAssocID="{EEB12069-44A3-4C96-888F-3FFF105E1979}" presName="wedge2" presStyleLbl="node1" presStyleIdx="1" presStyleCnt="2" custScaleX="161418" custScaleY="111083"/>
      <dgm:spPr/>
      <dgm:t>
        <a:bodyPr/>
        <a:lstStyle/>
        <a:p>
          <a:endParaRPr lang="fr-FR"/>
        </a:p>
      </dgm:t>
    </dgm:pt>
    <dgm:pt modelId="{325F370B-878E-44F5-A80B-BCBAD6F2D016}" type="pres">
      <dgm:prSet presAssocID="{EEB12069-44A3-4C96-888F-3FFF105E1979}" presName="dummy2a" presStyleCnt="0"/>
      <dgm:spPr/>
    </dgm:pt>
    <dgm:pt modelId="{3D3F19A9-F16F-4DA8-8E08-39254E2190C1}" type="pres">
      <dgm:prSet presAssocID="{EEB12069-44A3-4C96-888F-3FFF105E1979}" presName="dummy2b" presStyleCnt="0"/>
      <dgm:spPr/>
    </dgm:pt>
    <dgm:pt modelId="{31467DC0-8974-4375-BCCF-43EE1D61FA6D}" type="pres">
      <dgm:prSet presAssocID="{EEB12069-44A3-4C96-888F-3FFF105E1979}" presName="wedge2Tx" presStyleLbl="node1" presStyleIdx="1" presStyleCnt="2">
        <dgm:presLayoutVars>
          <dgm:chMax val="0"/>
          <dgm:chPref val="0"/>
          <dgm:bulletEnabled val="1"/>
        </dgm:presLayoutVars>
      </dgm:prSet>
      <dgm:spPr/>
      <dgm:t>
        <a:bodyPr/>
        <a:lstStyle/>
        <a:p>
          <a:endParaRPr lang="fr-FR"/>
        </a:p>
      </dgm:t>
    </dgm:pt>
    <dgm:pt modelId="{03D80DCE-E71D-4ACC-90A4-7DA18BA5AB0F}" type="pres">
      <dgm:prSet presAssocID="{1A609822-2892-4B1B-822B-C51AFACF4685}" presName="arrowWedge1" presStyleLbl="fgSibTrans2D1" presStyleIdx="0" presStyleCnt="2" custScaleX="156319" custScaleY="106000"/>
      <dgm:spPr>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1D2E8AB-6597-4F55-94BA-34A866B16395}" type="pres">
      <dgm:prSet presAssocID="{213D01AA-3BB3-4D82-B011-171EFDE655F9}" presName="arrowWedge2" presStyleLbl="fgSibTrans2D1" presStyleIdx="1" presStyleCnt="2" custScaleX="150431" custScaleY="106462"/>
      <dgm:spPr>
        <a:solidFill>
          <a:schemeClr val="accent5">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F1DD4D0B-7A63-4648-8A52-6A970AC75685}" srcId="{C1437C7A-E160-40E2-B010-56C9021CEB96}" destId="{ECFA888A-24BD-405F-B32C-2DF3EFB6F91E}" srcOrd="2" destOrd="0" parTransId="{05148FD9-8F71-4C34-BDD2-0037E4E429FE}" sibTransId="{899479C5-C28A-4C80-B620-87F445D36E6A}"/>
    <dgm:cxn modelId="{4979D5EA-43E8-483F-BE69-373F7664D62E}" type="presOf" srcId="{04234947-04CB-479A-AC3E-F2A1996B6F05}" destId="{0E7FF780-18BB-4C87-9BA4-5A47C0560E6B}" srcOrd="1" destOrd="4" presId="urn:microsoft.com/office/officeart/2005/8/layout/cycle8"/>
    <dgm:cxn modelId="{326F8A22-C21F-45EA-A18D-058C1EDAD8D0}" srcId="{C1437C7A-E160-40E2-B010-56C9021CEB96}" destId="{04234947-04CB-479A-AC3E-F2A1996B6F05}" srcOrd="3" destOrd="0" parTransId="{7F4E793E-0C02-4EA8-98AD-292389DD864C}" sibTransId="{67EB5DFF-776E-4921-A3EF-78AB5C137C36}"/>
    <dgm:cxn modelId="{9070609E-29BE-4994-BFA9-ED087F08FDED}" type="presOf" srcId="{64553205-D67D-4E7F-87E2-F07F19EF216A}" destId="{0E7FF780-18BB-4C87-9BA4-5A47C0560E6B}" srcOrd="1" destOrd="2" presId="urn:microsoft.com/office/officeart/2005/8/layout/cycle8"/>
    <dgm:cxn modelId="{A4C1C800-CAFE-4586-BA61-A92AA9B1D7DF}" type="presOf" srcId="{90AF7805-DBCD-44AA-B720-3A5832BB545D}" destId="{0E7FF780-18BB-4C87-9BA4-5A47C0560E6B}" srcOrd="1" destOrd="5" presId="urn:microsoft.com/office/officeart/2005/8/layout/cycle8"/>
    <dgm:cxn modelId="{07B2C5D1-4F8A-44C2-AD63-2DD3E2959384}" srcId="{EEB12069-44A3-4C96-888F-3FFF105E1979}" destId="{1DBE52AF-74BE-4996-8577-F4BD6AD33D08}" srcOrd="1" destOrd="0" parTransId="{A1F34905-4CCD-410B-9659-FB12FB7EAC8C}" sibTransId="{213D01AA-3BB3-4D82-B011-171EFDE655F9}"/>
    <dgm:cxn modelId="{2E65D48C-40BD-4970-B11D-7B3FABA445FF}" type="presOf" srcId="{10AB86DC-A6DC-4076-AF74-180A1BEE8F82}" destId="{0E7FF780-18BB-4C87-9BA4-5A47C0560E6B}" srcOrd="1" destOrd="1" presId="urn:microsoft.com/office/officeart/2005/8/layout/cycle8"/>
    <dgm:cxn modelId="{10506156-1508-4C21-845B-2EE1240EC699}" type="presOf" srcId="{C1437C7A-E160-40E2-B010-56C9021CEB96}" destId="{6F6FFD35-DF08-418A-B16B-8960FE16A941}" srcOrd="0" destOrd="0" presId="urn:microsoft.com/office/officeart/2005/8/layout/cycle8"/>
    <dgm:cxn modelId="{079CCE45-AE59-4FF1-949E-54AAEF98740B}" type="presOf" srcId="{ECFA888A-24BD-405F-B32C-2DF3EFB6F91E}" destId="{0E7FF780-18BB-4C87-9BA4-5A47C0560E6B}" srcOrd="1" destOrd="3" presId="urn:microsoft.com/office/officeart/2005/8/layout/cycle8"/>
    <dgm:cxn modelId="{FC43912F-240A-4066-9D7F-C7484D51A161}" type="presOf" srcId="{64553205-D67D-4E7F-87E2-F07F19EF216A}" destId="{6F6FFD35-DF08-418A-B16B-8960FE16A941}" srcOrd="0" destOrd="2" presId="urn:microsoft.com/office/officeart/2005/8/layout/cycle8"/>
    <dgm:cxn modelId="{8ED42746-50CE-41BB-A8A5-44329CDD7763}" type="presOf" srcId="{EEB12069-44A3-4C96-888F-3FFF105E1979}" destId="{7FC9100D-EEB9-4B7F-981F-86C9CB5509D1}" srcOrd="0" destOrd="0" presId="urn:microsoft.com/office/officeart/2005/8/layout/cycle8"/>
    <dgm:cxn modelId="{39C1E800-1B33-4840-B612-DC392A959D7F}" type="presOf" srcId="{10AB86DC-A6DC-4076-AF74-180A1BEE8F82}" destId="{6F6FFD35-DF08-418A-B16B-8960FE16A941}" srcOrd="0" destOrd="1" presId="urn:microsoft.com/office/officeart/2005/8/layout/cycle8"/>
    <dgm:cxn modelId="{BC037CD3-7751-4E68-8D72-E62174967ADF}" type="presOf" srcId="{ECFA888A-24BD-405F-B32C-2DF3EFB6F91E}" destId="{6F6FFD35-DF08-418A-B16B-8960FE16A941}" srcOrd="0" destOrd="3" presId="urn:microsoft.com/office/officeart/2005/8/layout/cycle8"/>
    <dgm:cxn modelId="{6824E495-BA54-4054-815B-CADDECEF6BF2}" type="presOf" srcId="{90AF7805-DBCD-44AA-B720-3A5832BB545D}" destId="{6F6FFD35-DF08-418A-B16B-8960FE16A941}" srcOrd="0" destOrd="5" presId="urn:microsoft.com/office/officeart/2005/8/layout/cycle8"/>
    <dgm:cxn modelId="{D08B92D3-E2D2-41D7-876E-DF29BFA25BDE}" srcId="{C1437C7A-E160-40E2-B010-56C9021CEB96}" destId="{10AB86DC-A6DC-4076-AF74-180A1BEE8F82}" srcOrd="0" destOrd="0" parTransId="{E9FA2E3B-A04E-4BEF-B444-C2CC96DEB287}" sibTransId="{B34A4330-E15C-4E05-8ED8-CC8F0016E857}"/>
    <dgm:cxn modelId="{FC0DE7E0-ECE8-42A7-8D30-A7420504B7BD}" type="presOf" srcId="{04234947-04CB-479A-AC3E-F2A1996B6F05}" destId="{6F6FFD35-DF08-418A-B16B-8960FE16A941}" srcOrd="0" destOrd="4" presId="urn:microsoft.com/office/officeart/2005/8/layout/cycle8"/>
    <dgm:cxn modelId="{DE304CCD-AF5A-497E-ACF6-12EE56F053F2}" type="presOf" srcId="{C1437C7A-E160-40E2-B010-56C9021CEB96}" destId="{0E7FF780-18BB-4C87-9BA4-5A47C0560E6B}" srcOrd="1" destOrd="0" presId="urn:microsoft.com/office/officeart/2005/8/layout/cycle8"/>
    <dgm:cxn modelId="{4A58B005-3782-4B6A-BC57-179C5E77024F}" srcId="{C1437C7A-E160-40E2-B010-56C9021CEB96}" destId="{64553205-D67D-4E7F-87E2-F07F19EF216A}" srcOrd="1" destOrd="0" parTransId="{3CC72656-EBAB-444B-8D70-BB98A815F68D}" sibTransId="{E6DB83CA-E6F2-488F-B599-EF891CB6B17A}"/>
    <dgm:cxn modelId="{C20626F2-7300-41F8-9457-B52CBD5D63E9}" type="presOf" srcId="{1DBE52AF-74BE-4996-8577-F4BD6AD33D08}" destId="{31467DC0-8974-4375-BCCF-43EE1D61FA6D}" srcOrd="1" destOrd="0" presId="urn:microsoft.com/office/officeart/2005/8/layout/cycle8"/>
    <dgm:cxn modelId="{A8190019-3A41-4DAC-99DE-0EDAD2AD28B1}" srcId="{C1437C7A-E160-40E2-B010-56C9021CEB96}" destId="{90AF7805-DBCD-44AA-B720-3A5832BB545D}" srcOrd="4" destOrd="0" parTransId="{10C83795-D124-49D1-9957-26AA6D1177B2}" sibTransId="{F9761C3B-A369-4448-A563-FD5D399A7BD6}"/>
    <dgm:cxn modelId="{418B2637-9A78-4904-BDE6-1601C29D79FB}" type="presOf" srcId="{1DBE52AF-74BE-4996-8577-F4BD6AD33D08}" destId="{C9D1BF1B-87AD-4F03-9138-48CCF54C83D5}" srcOrd="0" destOrd="0" presId="urn:microsoft.com/office/officeart/2005/8/layout/cycle8"/>
    <dgm:cxn modelId="{304682AF-8A1D-4C04-B639-F9CAC81406BE}" srcId="{EEB12069-44A3-4C96-888F-3FFF105E1979}" destId="{C1437C7A-E160-40E2-B010-56C9021CEB96}" srcOrd="0" destOrd="0" parTransId="{231E5D94-277C-4E10-907C-9D01987AA7EE}" sibTransId="{1A609822-2892-4B1B-822B-C51AFACF4685}"/>
    <dgm:cxn modelId="{5B1E3990-9029-4108-BF5F-9BCC0771088E}" type="presParOf" srcId="{7FC9100D-EEB9-4B7F-981F-86C9CB5509D1}" destId="{6F6FFD35-DF08-418A-B16B-8960FE16A941}" srcOrd="0" destOrd="0" presId="urn:microsoft.com/office/officeart/2005/8/layout/cycle8"/>
    <dgm:cxn modelId="{98626574-1A49-43A2-A25B-E8195504BE8F}" type="presParOf" srcId="{7FC9100D-EEB9-4B7F-981F-86C9CB5509D1}" destId="{D1A35205-9C38-4F5D-9C33-44D835F386A0}" srcOrd="1" destOrd="0" presId="urn:microsoft.com/office/officeart/2005/8/layout/cycle8"/>
    <dgm:cxn modelId="{FEC79E99-FD30-48AF-A085-405D121E5A2D}" type="presParOf" srcId="{7FC9100D-EEB9-4B7F-981F-86C9CB5509D1}" destId="{CD7BF300-B921-4E1E-93FB-48A6AAE2F855}" srcOrd="2" destOrd="0" presId="urn:microsoft.com/office/officeart/2005/8/layout/cycle8"/>
    <dgm:cxn modelId="{87C50842-9A94-4C3E-9D3F-F9F50CE109F2}" type="presParOf" srcId="{7FC9100D-EEB9-4B7F-981F-86C9CB5509D1}" destId="{0E7FF780-18BB-4C87-9BA4-5A47C0560E6B}" srcOrd="3" destOrd="0" presId="urn:microsoft.com/office/officeart/2005/8/layout/cycle8"/>
    <dgm:cxn modelId="{7C904D6C-500C-4F54-A6A1-7B1096A337F3}" type="presParOf" srcId="{7FC9100D-EEB9-4B7F-981F-86C9CB5509D1}" destId="{C9D1BF1B-87AD-4F03-9138-48CCF54C83D5}" srcOrd="4" destOrd="0" presId="urn:microsoft.com/office/officeart/2005/8/layout/cycle8"/>
    <dgm:cxn modelId="{57833DC0-55D2-4326-8A5A-BC0E562328FE}" type="presParOf" srcId="{7FC9100D-EEB9-4B7F-981F-86C9CB5509D1}" destId="{325F370B-878E-44F5-A80B-BCBAD6F2D016}" srcOrd="5" destOrd="0" presId="urn:microsoft.com/office/officeart/2005/8/layout/cycle8"/>
    <dgm:cxn modelId="{8D8C20B5-1158-417C-9627-FD0C8AC5219B}" type="presParOf" srcId="{7FC9100D-EEB9-4B7F-981F-86C9CB5509D1}" destId="{3D3F19A9-F16F-4DA8-8E08-39254E2190C1}" srcOrd="6" destOrd="0" presId="urn:microsoft.com/office/officeart/2005/8/layout/cycle8"/>
    <dgm:cxn modelId="{20E5645F-9044-4051-820C-626CC759727C}" type="presParOf" srcId="{7FC9100D-EEB9-4B7F-981F-86C9CB5509D1}" destId="{31467DC0-8974-4375-BCCF-43EE1D61FA6D}" srcOrd="7" destOrd="0" presId="urn:microsoft.com/office/officeart/2005/8/layout/cycle8"/>
    <dgm:cxn modelId="{7DFE37CB-5D20-4BF3-A50A-8DA0212D633D}" type="presParOf" srcId="{7FC9100D-EEB9-4B7F-981F-86C9CB5509D1}" destId="{03D80DCE-E71D-4ACC-90A4-7DA18BA5AB0F}" srcOrd="8" destOrd="0" presId="urn:microsoft.com/office/officeart/2005/8/layout/cycle8"/>
    <dgm:cxn modelId="{15F795E4-28D8-46B1-A3D9-2BE2A180A5A6}" type="presParOf" srcId="{7FC9100D-EEB9-4B7F-981F-86C9CB5509D1}" destId="{C1D2E8AB-6597-4F55-94BA-34A866B16395}" srcOrd="9"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8539E-1EF4-4758-8A99-0C1A2765BD6B}">
      <dsp:nvSpPr>
        <dsp:cNvPr id="0" name=""/>
        <dsp:cNvSpPr/>
      </dsp:nvSpPr>
      <dsp:spPr>
        <a:xfrm rot="5400000">
          <a:off x="-135500" y="139003"/>
          <a:ext cx="903336" cy="632335"/>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solidFill>
                <a:schemeClr val="tx1"/>
              </a:solidFill>
            </a:rPr>
            <a:t>1</a:t>
          </a:r>
          <a:endParaRPr lang="fr-FR" sz="1900" kern="1200" dirty="0">
            <a:solidFill>
              <a:schemeClr val="tx1"/>
            </a:solidFill>
          </a:endParaRPr>
        </a:p>
      </dsp:txBody>
      <dsp:txXfrm rot="-5400000">
        <a:off x="1" y="319671"/>
        <a:ext cx="632335" cy="271001"/>
      </dsp:txXfrm>
    </dsp:sp>
    <dsp:sp modelId="{C6E9C174-E9E6-47DC-9D05-8AA3151FAC41}">
      <dsp:nvSpPr>
        <dsp:cNvPr id="0" name=""/>
        <dsp:cNvSpPr/>
      </dsp:nvSpPr>
      <dsp:spPr>
        <a:xfrm rot="5400000">
          <a:off x="5673952" y="-5038113"/>
          <a:ext cx="587168" cy="1067040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Déterminer les domaines du socle prioritaire pour chaque niveau</a:t>
          </a:r>
          <a:endParaRPr lang="fr-FR" sz="2000" kern="1200" dirty="0">
            <a:solidFill>
              <a:schemeClr val="tx1"/>
            </a:solidFill>
          </a:endParaRPr>
        </a:p>
        <a:p>
          <a:pPr marL="457200" lvl="2" indent="-228600" algn="l" defTabSz="889000">
            <a:lnSpc>
              <a:spcPct val="90000"/>
            </a:lnSpc>
            <a:spcBef>
              <a:spcPct val="0"/>
            </a:spcBef>
            <a:spcAft>
              <a:spcPct val="15000"/>
            </a:spcAft>
            <a:buChar char="••"/>
          </a:pPr>
          <a:r>
            <a:rPr lang="fr-FR" sz="2000" kern="1200" dirty="0" smtClean="0">
              <a:solidFill>
                <a:schemeClr val="tx1"/>
              </a:solidFill>
            </a:rPr>
            <a:t>Cf. socle commun </a:t>
          </a:r>
          <a:r>
            <a:rPr lang="fr-FR" sz="1600" kern="1200" dirty="0" smtClean="0">
              <a:solidFill>
                <a:schemeClr val="tx1"/>
              </a:solidFill>
            </a:rPr>
            <a:t>(B.O. </a:t>
          </a:r>
          <a:r>
            <a:rPr lang="fr-FR" sz="1600" i="0" kern="1200" dirty="0" smtClean="0"/>
            <a:t>n° 17 du 23 avril 2015) </a:t>
          </a:r>
          <a:r>
            <a:rPr lang="fr-FR" sz="2000" i="0" kern="1200" dirty="0" smtClean="0"/>
            <a:t>et programme </a:t>
          </a:r>
          <a:r>
            <a:rPr lang="fr-FR" sz="1600" i="0" kern="1200" dirty="0" smtClean="0"/>
            <a:t>(B.O. n°11 du 26 novembre 2015)</a:t>
          </a:r>
          <a:endParaRPr lang="fr-FR" sz="2000" kern="1200" dirty="0">
            <a:solidFill>
              <a:schemeClr val="tx1"/>
            </a:solidFill>
          </a:endParaRPr>
        </a:p>
      </dsp:txBody>
      <dsp:txXfrm rot="-5400000">
        <a:off x="632336" y="32166"/>
        <a:ext cx="10641739" cy="529842"/>
      </dsp:txXfrm>
    </dsp:sp>
    <dsp:sp modelId="{9FD6A157-8C65-4C52-92D5-167553FAE9EC}">
      <dsp:nvSpPr>
        <dsp:cNvPr id="0" name=""/>
        <dsp:cNvSpPr/>
      </dsp:nvSpPr>
      <dsp:spPr>
        <a:xfrm rot="5400000">
          <a:off x="-135500" y="959375"/>
          <a:ext cx="903336" cy="632335"/>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solidFill>
                <a:schemeClr val="tx1"/>
              </a:solidFill>
            </a:rPr>
            <a:t>2</a:t>
          </a:r>
          <a:endParaRPr lang="fr-FR" sz="1900" kern="1200" dirty="0">
            <a:solidFill>
              <a:schemeClr val="tx1"/>
            </a:solidFill>
          </a:endParaRPr>
        </a:p>
      </dsp:txBody>
      <dsp:txXfrm rot="-5400000">
        <a:off x="1" y="1140043"/>
        <a:ext cx="632335" cy="271001"/>
      </dsp:txXfrm>
    </dsp:sp>
    <dsp:sp modelId="{B3304332-524E-4E90-ADD7-5095649E61E0}">
      <dsp:nvSpPr>
        <dsp:cNvPr id="0" name=""/>
        <dsp:cNvSpPr/>
      </dsp:nvSpPr>
      <dsp:spPr>
        <a:xfrm rot="5400000">
          <a:off x="5673952" y="-4217741"/>
          <a:ext cx="587168" cy="10670402"/>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Déterminer les enjeux prioritaires pour chaque champ d’apprentissage</a:t>
          </a:r>
          <a:endParaRPr lang="fr-FR" sz="2000" kern="1200" dirty="0">
            <a:solidFill>
              <a:schemeClr val="tx1"/>
            </a:solidFill>
          </a:endParaRPr>
        </a:p>
        <a:p>
          <a:pPr marL="457200" lvl="2" indent="-228600" algn="l" defTabSz="889000">
            <a:lnSpc>
              <a:spcPct val="90000"/>
            </a:lnSpc>
            <a:spcBef>
              <a:spcPct val="0"/>
            </a:spcBef>
            <a:spcAft>
              <a:spcPct val="15000"/>
            </a:spcAft>
            <a:buChar char="••"/>
          </a:pPr>
          <a:r>
            <a:rPr lang="fr-FR" sz="2000" kern="1200" dirty="0" smtClean="0">
              <a:solidFill>
                <a:schemeClr val="tx1"/>
              </a:solidFill>
            </a:rPr>
            <a:t>Cf. document d’accompagnement du cycle 4 </a:t>
          </a:r>
          <a:r>
            <a:rPr lang="fr-FR" sz="1600" kern="1200" dirty="0" smtClean="0">
              <a:solidFill>
                <a:schemeClr val="tx1"/>
              </a:solidFill>
            </a:rPr>
            <a:t>(enjeux d’apprentissage du CA)</a:t>
          </a:r>
          <a:endParaRPr lang="fr-FR" sz="1600" kern="1200" dirty="0">
            <a:solidFill>
              <a:schemeClr val="tx1"/>
            </a:solidFill>
          </a:endParaRPr>
        </a:p>
      </dsp:txBody>
      <dsp:txXfrm rot="-5400000">
        <a:off x="632336" y="852538"/>
        <a:ext cx="10641739" cy="529842"/>
      </dsp:txXfrm>
    </dsp:sp>
    <dsp:sp modelId="{95476D1F-A251-4134-A66C-12D6E4380E43}">
      <dsp:nvSpPr>
        <dsp:cNvPr id="0" name=""/>
        <dsp:cNvSpPr/>
      </dsp:nvSpPr>
      <dsp:spPr>
        <a:xfrm rot="5400000">
          <a:off x="-135500" y="1779746"/>
          <a:ext cx="903336" cy="632335"/>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solidFill>
                <a:schemeClr val="tx1"/>
              </a:solidFill>
            </a:rPr>
            <a:t>3</a:t>
          </a:r>
          <a:endParaRPr lang="fr-FR" sz="1900" kern="1200" dirty="0">
            <a:solidFill>
              <a:schemeClr val="tx1"/>
            </a:solidFill>
          </a:endParaRPr>
        </a:p>
      </dsp:txBody>
      <dsp:txXfrm rot="-5400000">
        <a:off x="1" y="1960414"/>
        <a:ext cx="632335" cy="271001"/>
      </dsp:txXfrm>
    </dsp:sp>
    <dsp:sp modelId="{324499E5-FF93-4B1C-9B5A-0FAF9D488E65}">
      <dsp:nvSpPr>
        <dsp:cNvPr id="0" name=""/>
        <dsp:cNvSpPr/>
      </dsp:nvSpPr>
      <dsp:spPr>
        <a:xfrm rot="5400000">
          <a:off x="5673952" y="-3397370"/>
          <a:ext cx="587168" cy="10670402"/>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Cibler et traduire les enjeux dans les APSA choisies pour déterminer les compétences visées (l’objet d’enseignement)</a:t>
          </a:r>
          <a:endParaRPr lang="fr-FR" sz="2000" kern="1200" dirty="0">
            <a:solidFill>
              <a:schemeClr val="tx1"/>
            </a:solidFill>
          </a:endParaRPr>
        </a:p>
      </dsp:txBody>
      <dsp:txXfrm rot="-5400000">
        <a:off x="632336" y="1672909"/>
        <a:ext cx="10641739" cy="529842"/>
      </dsp:txXfrm>
    </dsp:sp>
    <dsp:sp modelId="{72C4B62C-3E19-4BE7-B66C-A1CB0B84FC0E}">
      <dsp:nvSpPr>
        <dsp:cNvPr id="0" name=""/>
        <dsp:cNvSpPr/>
      </dsp:nvSpPr>
      <dsp:spPr>
        <a:xfrm rot="5400000">
          <a:off x="-135500" y="2600118"/>
          <a:ext cx="903336" cy="632335"/>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r-FR" sz="1900" kern="1200" dirty="0" smtClean="0">
              <a:solidFill>
                <a:schemeClr val="tx1"/>
              </a:solidFill>
            </a:rPr>
            <a:t>4</a:t>
          </a:r>
          <a:endParaRPr lang="fr-FR" sz="1900" kern="1200" dirty="0">
            <a:solidFill>
              <a:schemeClr val="tx1"/>
            </a:solidFill>
          </a:endParaRPr>
        </a:p>
      </dsp:txBody>
      <dsp:txXfrm rot="-5400000">
        <a:off x="1" y="2780786"/>
        <a:ext cx="632335" cy="271001"/>
      </dsp:txXfrm>
    </dsp:sp>
    <dsp:sp modelId="{C621AC8C-86B7-4AA1-94AD-FFCDD5232542}">
      <dsp:nvSpPr>
        <dsp:cNvPr id="0" name=""/>
        <dsp:cNvSpPr/>
      </dsp:nvSpPr>
      <dsp:spPr>
        <a:xfrm rot="5400000">
          <a:off x="5673952" y="-2576998"/>
          <a:ext cx="587168" cy="10670402"/>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Définir l’objectif du cycle et la forme de pratique scolaire permettant de synthétiser, d’exprimer, de développer et valider les compétences travaillées.</a:t>
          </a:r>
          <a:endParaRPr lang="fr-FR" sz="2000" kern="1200" dirty="0">
            <a:solidFill>
              <a:schemeClr val="tx1"/>
            </a:solidFill>
          </a:endParaRPr>
        </a:p>
      </dsp:txBody>
      <dsp:txXfrm rot="-5400000">
        <a:off x="632336" y="2493281"/>
        <a:ext cx="10641739" cy="529842"/>
      </dsp:txXfrm>
    </dsp:sp>
    <dsp:sp modelId="{F74E564C-7E18-4332-B8F1-B896234B7E83}">
      <dsp:nvSpPr>
        <dsp:cNvPr id="0" name=""/>
        <dsp:cNvSpPr/>
      </dsp:nvSpPr>
      <dsp:spPr>
        <a:xfrm rot="5400000">
          <a:off x="-135500" y="3420490"/>
          <a:ext cx="903336" cy="632335"/>
        </a:xfrm>
        <a:prstGeom prst="chevron">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5</a:t>
          </a:r>
          <a:endParaRPr lang="fr-FR" sz="2400" kern="1200" dirty="0">
            <a:solidFill>
              <a:schemeClr val="tx1"/>
            </a:solidFill>
          </a:endParaRPr>
        </a:p>
      </dsp:txBody>
      <dsp:txXfrm rot="-5400000">
        <a:off x="1" y="3601158"/>
        <a:ext cx="632335" cy="271001"/>
      </dsp:txXfrm>
    </dsp:sp>
    <dsp:sp modelId="{49D2BBC9-20F7-457F-ADB4-DE3A7ABF6D4D}">
      <dsp:nvSpPr>
        <dsp:cNvPr id="0" name=""/>
        <dsp:cNvSpPr/>
      </dsp:nvSpPr>
      <dsp:spPr>
        <a:xfrm rot="5400000">
          <a:off x="5673798" y="-1756472"/>
          <a:ext cx="587477" cy="10670402"/>
        </a:xfrm>
        <a:prstGeom prst="round2Same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Définir les niveaux d’acquisitions pour chaque compétence choisie et de manière générale.</a:t>
          </a:r>
          <a:endParaRPr lang="fr-FR" sz="2000" kern="1200" dirty="0">
            <a:solidFill>
              <a:schemeClr val="tx1"/>
            </a:solidFill>
          </a:endParaRPr>
        </a:p>
      </dsp:txBody>
      <dsp:txXfrm rot="-5400000">
        <a:off x="632336" y="3313668"/>
        <a:ext cx="10641724" cy="530121"/>
      </dsp:txXfrm>
    </dsp:sp>
    <dsp:sp modelId="{019BDC50-3982-4842-A6F5-5589430B1D8F}">
      <dsp:nvSpPr>
        <dsp:cNvPr id="0" name=""/>
        <dsp:cNvSpPr/>
      </dsp:nvSpPr>
      <dsp:spPr>
        <a:xfrm rot="5400000">
          <a:off x="-135500" y="4240862"/>
          <a:ext cx="903336" cy="632335"/>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6</a:t>
          </a:r>
          <a:endParaRPr lang="fr-FR" sz="2400" kern="1200" dirty="0">
            <a:solidFill>
              <a:schemeClr val="tx1"/>
            </a:solidFill>
          </a:endParaRPr>
        </a:p>
      </dsp:txBody>
      <dsp:txXfrm rot="-5400000">
        <a:off x="1" y="4421530"/>
        <a:ext cx="632335" cy="271001"/>
      </dsp:txXfrm>
    </dsp:sp>
    <dsp:sp modelId="{6F8610B5-19F4-466B-B599-FC341ECED418}">
      <dsp:nvSpPr>
        <dsp:cNvPr id="0" name=""/>
        <dsp:cNvSpPr/>
      </dsp:nvSpPr>
      <dsp:spPr>
        <a:xfrm rot="5400000">
          <a:off x="5673952" y="-936255"/>
          <a:ext cx="587168" cy="10670402"/>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Définir des indicateurs de compétences permettant de valider chaque acquisition</a:t>
          </a:r>
          <a:r>
            <a:rPr lang="fr-FR" sz="2400" kern="1200" dirty="0" smtClean="0">
              <a:solidFill>
                <a:schemeClr val="tx1"/>
              </a:solidFill>
            </a:rPr>
            <a:t>.</a:t>
          </a:r>
          <a:endParaRPr lang="fr-FR" sz="2400" kern="1200" dirty="0">
            <a:solidFill>
              <a:schemeClr val="tx1"/>
            </a:solidFill>
          </a:endParaRPr>
        </a:p>
      </dsp:txBody>
      <dsp:txXfrm rot="-5400000">
        <a:off x="632336" y="4134024"/>
        <a:ext cx="10641739" cy="529842"/>
      </dsp:txXfrm>
    </dsp:sp>
    <dsp:sp modelId="{97EA63DD-C3BE-476F-8998-7223502F2036}">
      <dsp:nvSpPr>
        <dsp:cNvPr id="0" name=""/>
        <dsp:cNvSpPr/>
      </dsp:nvSpPr>
      <dsp:spPr>
        <a:xfrm rot="5400000">
          <a:off x="-135500" y="5061233"/>
          <a:ext cx="903336" cy="632335"/>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7</a:t>
          </a:r>
          <a:endParaRPr lang="fr-FR" sz="2400" kern="1200" dirty="0">
            <a:solidFill>
              <a:schemeClr val="tx1"/>
            </a:solidFill>
          </a:endParaRPr>
        </a:p>
      </dsp:txBody>
      <dsp:txXfrm rot="-5400000">
        <a:off x="1" y="5241901"/>
        <a:ext cx="632335" cy="271001"/>
      </dsp:txXfrm>
    </dsp:sp>
    <dsp:sp modelId="{BA271C43-8585-477E-8950-FFCBBB3628D3}">
      <dsp:nvSpPr>
        <dsp:cNvPr id="0" name=""/>
        <dsp:cNvSpPr/>
      </dsp:nvSpPr>
      <dsp:spPr>
        <a:xfrm rot="5400000">
          <a:off x="5673952" y="-115883"/>
          <a:ext cx="587168" cy="10670402"/>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smtClean="0">
              <a:solidFill>
                <a:schemeClr val="tx1"/>
              </a:solidFill>
            </a:rPr>
            <a:t>Définir un tableau synthétique pour diffusion en interne, pour les parents, pour les élèves mais aussi pour élaborer un bilan d’acquisitions</a:t>
          </a:r>
          <a:endParaRPr lang="fr-FR" sz="2000" kern="1200" dirty="0">
            <a:solidFill>
              <a:schemeClr val="tx1"/>
            </a:solidFill>
          </a:endParaRPr>
        </a:p>
      </dsp:txBody>
      <dsp:txXfrm rot="-5400000">
        <a:off x="632336" y="4954396"/>
        <a:ext cx="10641739" cy="529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FFD35-DF08-418A-B16B-8960FE16A941}">
      <dsp:nvSpPr>
        <dsp:cNvPr id="0" name=""/>
        <dsp:cNvSpPr/>
      </dsp:nvSpPr>
      <dsp:spPr>
        <a:xfrm>
          <a:off x="517862" y="214414"/>
          <a:ext cx="8082462" cy="5330144"/>
        </a:xfrm>
        <a:prstGeom prst="pie">
          <a:avLst>
            <a:gd name="adj1" fmla="val 16200000"/>
            <a:gd name="adj2" fmla="val 5400000"/>
          </a:avLst>
        </a:prstGeom>
        <a:solidFill>
          <a:schemeClr val="accent1">
            <a:hueOff val="0"/>
            <a:satOff val="0"/>
            <a:lumOff val="0"/>
            <a:alphaOff val="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t" anchorCtr="0">
          <a:noAutofit/>
        </a:bodyPr>
        <a:lstStyle/>
        <a:p>
          <a:pPr lvl="0" algn="l" defTabSz="1333500">
            <a:lnSpc>
              <a:spcPct val="90000"/>
            </a:lnSpc>
            <a:spcBef>
              <a:spcPct val="0"/>
            </a:spcBef>
            <a:spcAft>
              <a:spcPct val="35000"/>
            </a:spcAft>
          </a:pPr>
          <a:r>
            <a:rPr lang="fr-FR" sz="3000" b="1" kern="1200" dirty="0" smtClean="0">
              <a:solidFill>
                <a:schemeClr val="tx1"/>
              </a:solidFill>
            </a:rPr>
            <a:t>Objectif du cycle</a:t>
          </a:r>
          <a:endParaRPr lang="fr-FR" sz="3000" b="1" kern="1200" dirty="0">
            <a:solidFill>
              <a:schemeClr val="tx1"/>
            </a:solidFill>
          </a:endParaRPr>
        </a:p>
        <a:p>
          <a:pPr marL="228600" lvl="1" indent="-228600" algn="l" defTabSz="977900">
            <a:lnSpc>
              <a:spcPct val="90000"/>
            </a:lnSpc>
            <a:spcBef>
              <a:spcPct val="0"/>
            </a:spcBef>
            <a:spcAft>
              <a:spcPct val="15000"/>
            </a:spcAft>
            <a:buChar char="••"/>
          </a:pPr>
          <a:r>
            <a:rPr lang="fr-FR" sz="2200" b="1" kern="1200" dirty="0" smtClean="0">
              <a:solidFill>
                <a:schemeClr val="tx1"/>
              </a:solidFill>
            </a:rPr>
            <a:t>Compétence visée n°1</a:t>
          </a:r>
          <a:endParaRPr lang="fr-FR" sz="2200" b="1" kern="1200" dirty="0">
            <a:solidFill>
              <a:schemeClr val="tx1"/>
            </a:solidFill>
          </a:endParaRPr>
        </a:p>
        <a:p>
          <a:pPr marL="228600" lvl="1" indent="-228600" algn="l" defTabSz="977900">
            <a:lnSpc>
              <a:spcPct val="90000"/>
            </a:lnSpc>
            <a:spcBef>
              <a:spcPct val="0"/>
            </a:spcBef>
            <a:spcAft>
              <a:spcPct val="15000"/>
            </a:spcAft>
            <a:buChar char="••"/>
          </a:pPr>
          <a:r>
            <a:rPr lang="fr-FR" sz="2200" b="1" kern="1200" dirty="0" smtClean="0">
              <a:solidFill>
                <a:schemeClr val="tx1"/>
              </a:solidFill>
            </a:rPr>
            <a:t>Compétence visée n°2</a:t>
          </a:r>
          <a:endParaRPr lang="fr-FR" sz="2200" b="1" kern="1200" dirty="0">
            <a:solidFill>
              <a:schemeClr val="tx1"/>
            </a:solidFill>
          </a:endParaRPr>
        </a:p>
        <a:p>
          <a:pPr marL="228600" lvl="1" indent="-228600" algn="l" defTabSz="977900">
            <a:lnSpc>
              <a:spcPct val="90000"/>
            </a:lnSpc>
            <a:spcBef>
              <a:spcPct val="0"/>
            </a:spcBef>
            <a:spcAft>
              <a:spcPct val="15000"/>
            </a:spcAft>
            <a:buChar char="••"/>
          </a:pPr>
          <a:r>
            <a:rPr lang="fr-FR" sz="2200" b="1" kern="1200" dirty="0" smtClean="0">
              <a:solidFill>
                <a:schemeClr val="tx1"/>
              </a:solidFill>
            </a:rPr>
            <a:t>Compétence visée n°3</a:t>
          </a:r>
          <a:endParaRPr lang="fr-FR" sz="2200" b="1" kern="1200" dirty="0">
            <a:solidFill>
              <a:schemeClr val="tx1"/>
            </a:solidFill>
          </a:endParaRPr>
        </a:p>
        <a:p>
          <a:pPr marL="228600" lvl="1" indent="-228600" algn="l" defTabSz="977900">
            <a:lnSpc>
              <a:spcPct val="90000"/>
            </a:lnSpc>
            <a:spcBef>
              <a:spcPct val="0"/>
            </a:spcBef>
            <a:spcAft>
              <a:spcPct val="15000"/>
            </a:spcAft>
            <a:buChar char="••"/>
          </a:pPr>
          <a:r>
            <a:rPr lang="fr-FR" sz="2200" b="1" kern="1200" dirty="0" smtClean="0">
              <a:solidFill>
                <a:schemeClr val="tx1"/>
              </a:solidFill>
            </a:rPr>
            <a:t>Compétence visée n°4</a:t>
          </a:r>
          <a:endParaRPr lang="fr-FR" sz="2200" b="1" kern="1200" dirty="0">
            <a:solidFill>
              <a:schemeClr val="tx1"/>
            </a:solidFill>
          </a:endParaRPr>
        </a:p>
        <a:p>
          <a:pPr marL="228600" lvl="1" indent="-228600" algn="l" defTabSz="977900">
            <a:lnSpc>
              <a:spcPct val="90000"/>
            </a:lnSpc>
            <a:spcBef>
              <a:spcPct val="0"/>
            </a:spcBef>
            <a:spcAft>
              <a:spcPct val="15000"/>
            </a:spcAft>
            <a:buChar char="••"/>
          </a:pPr>
          <a:r>
            <a:rPr lang="fr-FR" sz="2200" b="1" kern="1200" dirty="0" smtClean="0">
              <a:solidFill>
                <a:schemeClr val="tx1"/>
              </a:solidFill>
            </a:rPr>
            <a:t>Compétence visée n°5</a:t>
          </a:r>
          <a:endParaRPr lang="fr-FR" sz="2200" b="1" kern="1200" dirty="0">
            <a:solidFill>
              <a:schemeClr val="tx1"/>
            </a:solidFill>
          </a:endParaRPr>
        </a:p>
      </dsp:txBody>
      <dsp:txXfrm>
        <a:off x="4934350" y="1610404"/>
        <a:ext cx="2886593" cy="2538164"/>
      </dsp:txXfrm>
    </dsp:sp>
    <dsp:sp modelId="{C9D1BF1B-87AD-4F03-9138-48CCF54C83D5}">
      <dsp:nvSpPr>
        <dsp:cNvPr id="0" name=""/>
        <dsp:cNvSpPr/>
      </dsp:nvSpPr>
      <dsp:spPr>
        <a:xfrm>
          <a:off x="424405" y="192645"/>
          <a:ext cx="7808657" cy="5373682"/>
        </a:xfrm>
        <a:prstGeom prst="pie">
          <a:avLst>
            <a:gd name="adj1" fmla="val 5400000"/>
            <a:gd name="adj2" fmla="val 16200000"/>
          </a:avLst>
        </a:prstGeom>
        <a:solidFill>
          <a:schemeClr val="accent5">
            <a:lumMod val="60000"/>
            <a:lumOff val="40000"/>
          </a:schemeClr>
        </a:solidFill>
        <a:ln w="1587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150000"/>
            </a:lnSpc>
            <a:spcBef>
              <a:spcPct val="0"/>
            </a:spcBef>
            <a:spcAft>
              <a:spcPct val="35000"/>
            </a:spcAft>
          </a:pPr>
          <a:r>
            <a:rPr lang="fr-FR" sz="3900" b="1" kern="1200" dirty="0" smtClean="0">
              <a:solidFill>
                <a:schemeClr val="tx1"/>
              </a:solidFill>
            </a:rPr>
            <a:t>Forme de pratique scolaire</a:t>
          </a:r>
          <a:endParaRPr lang="fr-FR" sz="3900" b="1" kern="1200" dirty="0">
            <a:solidFill>
              <a:schemeClr val="tx1"/>
            </a:solidFill>
          </a:endParaRPr>
        </a:p>
      </dsp:txBody>
      <dsp:txXfrm>
        <a:off x="1177383" y="1600038"/>
        <a:ext cx="2788806" cy="2558896"/>
      </dsp:txXfrm>
    </dsp:sp>
    <dsp:sp modelId="{03D80DCE-E71D-4ACC-90A4-7DA18BA5AB0F}">
      <dsp:nvSpPr>
        <dsp:cNvPr id="0" name=""/>
        <dsp:cNvSpPr/>
      </dsp:nvSpPr>
      <dsp:spPr>
        <a:xfrm>
          <a:off x="289801" y="-3862"/>
          <a:ext cx="8498237" cy="5762659"/>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 modelId="{C1D2E8AB-6597-4F55-94BA-34A866B16395}">
      <dsp:nvSpPr>
        <dsp:cNvPr id="0" name=""/>
        <dsp:cNvSpPr/>
      </dsp:nvSpPr>
      <dsp:spPr>
        <a:xfrm>
          <a:off x="221820" y="-16617"/>
          <a:ext cx="8178138" cy="5787776"/>
        </a:xfrm>
        <a:prstGeom prst="circularArrow">
          <a:avLst>
            <a:gd name="adj1" fmla="val 5085"/>
            <a:gd name="adj2" fmla="val 327528"/>
            <a:gd name="adj3" fmla="val 15872472"/>
            <a:gd name="adj4" fmla="val 5400000"/>
            <a:gd name="adj5" fmla="val 5932"/>
          </a:avLst>
        </a:prstGeom>
        <a:solidFill>
          <a:schemeClr val="accent5">
            <a:lumMod val="40000"/>
            <a:lumOff val="60000"/>
          </a:schemeClr>
        </a:solidFill>
        <a:ln>
          <a:solidFill>
            <a:schemeClr val="tx1"/>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549A9-2FE1-4494-AAAB-2FA904FD25F6}" type="datetimeFigureOut">
              <a:rPr lang="fr-FR" smtClean="0"/>
              <a:t>11/07/2016</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69D88A-3AD4-45EF-A7A2-CC060F3FE018}" type="slidenum">
              <a:rPr lang="fr-FR" smtClean="0"/>
              <a:t>‹N°›</a:t>
            </a:fld>
            <a:endParaRPr lang="fr-FR" dirty="0"/>
          </a:p>
        </p:txBody>
      </p:sp>
    </p:spTree>
    <p:extLst>
      <p:ext uri="{BB962C8B-B14F-4D97-AF65-F5344CB8AC3E}">
        <p14:creationId xmlns:p14="http://schemas.microsoft.com/office/powerpoint/2010/main" val="329786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569D88A-3AD4-45EF-A7A2-CC060F3FE018}" type="slidenum">
              <a:rPr lang="fr-FR" smtClean="0"/>
              <a:t>1</a:t>
            </a:fld>
            <a:endParaRPr lang="fr-FR" dirty="0"/>
          </a:p>
        </p:txBody>
      </p:sp>
    </p:spTree>
    <p:extLst>
      <p:ext uri="{BB962C8B-B14F-4D97-AF65-F5344CB8AC3E}">
        <p14:creationId xmlns:p14="http://schemas.microsoft.com/office/powerpoint/2010/main" val="206454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F0981A0-4A0B-455E-BFEC-727983A783B6}" type="datetime1">
              <a:rPr lang="fr-FR" smtClean="0"/>
              <a:t>11/07/2016</a:t>
            </a:fld>
            <a:endParaRPr lang="fr-FR" dirty="0"/>
          </a:p>
        </p:txBody>
      </p:sp>
      <p:sp>
        <p:nvSpPr>
          <p:cNvPr id="5" name="Footer Placeholder 4"/>
          <p:cNvSpPr>
            <a:spLocks noGrp="1"/>
          </p:cNvSpPr>
          <p:nvPr>
            <p:ph type="ftr" sz="quarter" idx="11"/>
          </p:nvPr>
        </p:nvSpPr>
        <p:spPr/>
        <p:txBody>
          <a:bodyPr/>
          <a:lstStyle/>
          <a:p>
            <a:r>
              <a:rPr lang="fr-FR" dirty="0" smtClean="0"/>
              <a:t>LABROSSE Franck - franck.labrosse@ac-rouen.fr</a:t>
            </a:r>
            <a:endParaRPr lang="fr-FR" dirty="0"/>
          </a:p>
        </p:txBody>
      </p:sp>
      <p:sp>
        <p:nvSpPr>
          <p:cNvPr id="6" name="Slide Number Placeholder 5"/>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426146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03DA3E0-C920-4A54-9A3B-CAFD79ECCF67}" type="datetime1">
              <a:rPr lang="fr-FR" smtClean="0"/>
              <a:t>11/07/2016</a:t>
            </a:fld>
            <a:endParaRPr lang="fr-FR" dirty="0"/>
          </a:p>
        </p:txBody>
      </p:sp>
      <p:sp>
        <p:nvSpPr>
          <p:cNvPr id="6" name="Footer Placeholder 5"/>
          <p:cNvSpPr>
            <a:spLocks noGrp="1"/>
          </p:cNvSpPr>
          <p:nvPr>
            <p:ph type="ftr" sz="quarter" idx="11"/>
          </p:nvPr>
        </p:nvSpPr>
        <p:spPr/>
        <p:txBody>
          <a:bodyPr/>
          <a:lstStyle/>
          <a:p>
            <a:r>
              <a:rPr lang="fr-FR" dirty="0" smtClean="0"/>
              <a:t>LABROSSE Franck - franck.labrosse@ac-rouen.fr</a:t>
            </a:r>
            <a:endParaRPr lang="fr-FR"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395043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8E8F546-1E3C-4C32-BD30-895BA945620C}" type="datetime1">
              <a:rPr lang="fr-FR" smtClean="0"/>
              <a:t>11/07/2016</a:t>
            </a:fld>
            <a:endParaRPr lang="fr-FR" dirty="0"/>
          </a:p>
        </p:txBody>
      </p:sp>
      <p:sp>
        <p:nvSpPr>
          <p:cNvPr id="6" name="Footer Placeholder 5"/>
          <p:cNvSpPr>
            <a:spLocks noGrp="1"/>
          </p:cNvSpPr>
          <p:nvPr>
            <p:ph type="ftr" sz="quarter" idx="11"/>
          </p:nvPr>
        </p:nvSpPr>
        <p:spPr/>
        <p:txBody>
          <a:bodyPr/>
          <a:lstStyle/>
          <a:p>
            <a:r>
              <a:rPr lang="fr-FR" dirty="0" smtClean="0"/>
              <a:t>LABROSSE Franck - franck.labrosse@ac-rouen.fr</a:t>
            </a:r>
            <a:endParaRPr lang="fr-FR"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277896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9558EC-1EB2-46F1-86CC-CA8E47F3A960}" type="datetime1">
              <a:rPr lang="fr-FR" smtClean="0"/>
              <a:t>11/07/2016</a:t>
            </a:fld>
            <a:endParaRPr lang="fr-FR" dirty="0"/>
          </a:p>
        </p:txBody>
      </p:sp>
      <p:sp>
        <p:nvSpPr>
          <p:cNvPr id="6" name="Footer Placeholder 5"/>
          <p:cNvSpPr>
            <a:spLocks noGrp="1"/>
          </p:cNvSpPr>
          <p:nvPr>
            <p:ph type="ftr" sz="quarter" idx="11"/>
          </p:nvPr>
        </p:nvSpPr>
        <p:spPr/>
        <p:txBody>
          <a:bodyPr/>
          <a:lstStyle/>
          <a:p>
            <a:r>
              <a:rPr lang="fr-FR" dirty="0" smtClean="0"/>
              <a:t>LABROSSE Franck - franck.labrosse@ac-rouen.fr</a:t>
            </a:r>
            <a:endParaRPr lang="fr-FR"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7386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FA78F42-A508-4ED6-AC7D-6170A1FDCC2D}" type="datetime1">
              <a:rPr lang="fr-FR" smtClean="0"/>
              <a:t>11/07/2016</a:t>
            </a:fld>
            <a:endParaRPr lang="fr-FR" dirty="0"/>
          </a:p>
        </p:txBody>
      </p:sp>
      <p:sp>
        <p:nvSpPr>
          <p:cNvPr id="6" name="Footer Placeholder 5"/>
          <p:cNvSpPr>
            <a:spLocks noGrp="1"/>
          </p:cNvSpPr>
          <p:nvPr>
            <p:ph type="ftr" sz="quarter" idx="11"/>
          </p:nvPr>
        </p:nvSpPr>
        <p:spPr/>
        <p:txBody>
          <a:bodyPr/>
          <a:lstStyle/>
          <a:p>
            <a:r>
              <a:rPr lang="fr-FR" dirty="0" smtClean="0"/>
              <a:t>LABROSSE Franck - franck.labrosse@ac-rouen.fr</a:t>
            </a:r>
            <a:endParaRPr lang="fr-FR"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139715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85EEF216-C933-4A73-A735-9B124EB4E307}" type="datetime1">
              <a:rPr lang="fr-FR" smtClean="0"/>
              <a:t>11/07/2016</a:t>
            </a:fld>
            <a:endParaRPr lang="fr-FR" dirty="0"/>
          </a:p>
        </p:txBody>
      </p:sp>
      <p:sp>
        <p:nvSpPr>
          <p:cNvPr id="4" name="Footer Placeholder 3"/>
          <p:cNvSpPr>
            <a:spLocks noGrp="1"/>
          </p:cNvSpPr>
          <p:nvPr>
            <p:ph type="ftr" sz="quarter" idx="11"/>
          </p:nvPr>
        </p:nvSpPr>
        <p:spPr/>
        <p:txBody>
          <a:bodyPr/>
          <a:lstStyle/>
          <a:p>
            <a:r>
              <a:rPr lang="fr-FR" dirty="0" smtClean="0"/>
              <a:t>LABROSSE Franck - franck.labrosse@ac-rouen.fr</a:t>
            </a:r>
            <a:endParaRPr lang="fr-FR" dirty="0"/>
          </a:p>
        </p:txBody>
      </p:sp>
      <p:sp>
        <p:nvSpPr>
          <p:cNvPr id="5" name="Slide Number Placeholder 4"/>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3669694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286E98B8-8F17-466C-9291-09200930A9B4}" type="datetime1">
              <a:rPr lang="fr-FR" smtClean="0"/>
              <a:t>11/07/2016</a:t>
            </a:fld>
            <a:endParaRPr lang="fr-FR" dirty="0"/>
          </a:p>
        </p:txBody>
      </p:sp>
      <p:sp>
        <p:nvSpPr>
          <p:cNvPr id="4" name="Footer Placeholder 3"/>
          <p:cNvSpPr>
            <a:spLocks noGrp="1"/>
          </p:cNvSpPr>
          <p:nvPr>
            <p:ph type="ftr" sz="quarter" idx="11"/>
          </p:nvPr>
        </p:nvSpPr>
        <p:spPr/>
        <p:txBody>
          <a:bodyPr/>
          <a:lstStyle/>
          <a:p>
            <a:r>
              <a:rPr lang="fr-FR" dirty="0" smtClean="0"/>
              <a:t>LABROSSE Franck - franck.labrosse@ac-rouen.fr</a:t>
            </a:r>
            <a:endParaRPr lang="fr-FR" dirty="0"/>
          </a:p>
        </p:txBody>
      </p:sp>
      <p:sp>
        <p:nvSpPr>
          <p:cNvPr id="5" name="Slide Number Placeholder 4"/>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327475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56AB0EE-89B5-4043-8161-9A5949817CA6}" type="datetime1">
              <a:rPr lang="fr-FR" smtClean="0"/>
              <a:t>11/07/2016</a:t>
            </a:fld>
            <a:endParaRPr lang="fr-FR" dirty="0"/>
          </a:p>
        </p:txBody>
      </p:sp>
      <p:sp>
        <p:nvSpPr>
          <p:cNvPr id="5" name="Footer Placeholder 4"/>
          <p:cNvSpPr>
            <a:spLocks noGrp="1"/>
          </p:cNvSpPr>
          <p:nvPr>
            <p:ph type="ftr" sz="quarter" idx="11"/>
          </p:nvPr>
        </p:nvSpPr>
        <p:spPr/>
        <p:txBody>
          <a:bodyPr/>
          <a:lstStyle/>
          <a:p>
            <a:r>
              <a:rPr lang="fr-FR" dirty="0" smtClean="0"/>
              <a:t>LABROSSE Franck - franck.labrosse@ac-rouen.fr</a:t>
            </a:r>
            <a:endParaRPr lang="fr-FR" dirty="0"/>
          </a:p>
        </p:txBody>
      </p:sp>
      <p:sp>
        <p:nvSpPr>
          <p:cNvPr id="6" name="Slide Number Placeholder 5"/>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1639036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C180196-057D-4709-B924-8340A6D11802}" type="datetime1">
              <a:rPr lang="fr-FR" smtClean="0"/>
              <a:t>11/07/2016</a:t>
            </a:fld>
            <a:endParaRPr lang="fr-FR" dirty="0"/>
          </a:p>
        </p:txBody>
      </p:sp>
      <p:sp>
        <p:nvSpPr>
          <p:cNvPr id="5" name="Footer Placeholder 4"/>
          <p:cNvSpPr>
            <a:spLocks noGrp="1"/>
          </p:cNvSpPr>
          <p:nvPr>
            <p:ph type="ftr" sz="quarter" idx="11"/>
          </p:nvPr>
        </p:nvSpPr>
        <p:spPr/>
        <p:txBody>
          <a:bodyPr/>
          <a:lstStyle/>
          <a:p>
            <a:r>
              <a:rPr lang="fr-FR" dirty="0" smtClean="0"/>
              <a:t>LABROSSE Franck - franck.labrosse@ac-rouen.fr</a:t>
            </a:r>
            <a:endParaRPr lang="fr-FR" dirty="0"/>
          </a:p>
        </p:txBody>
      </p:sp>
      <p:sp>
        <p:nvSpPr>
          <p:cNvPr id="6" name="Slide Number Placeholder 5"/>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84808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4F6BC91-98C8-4B08-B174-ADB47115BADF}" type="datetime1">
              <a:rPr lang="fr-FR" smtClean="0"/>
              <a:t>11/07/2016</a:t>
            </a:fld>
            <a:endParaRPr lang="fr-FR" dirty="0"/>
          </a:p>
        </p:txBody>
      </p:sp>
      <p:sp>
        <p:nvSpPr>
          <p:cNvPr id="5" name="Footer Placeholder 4"/>
          <p:cNvSpPr>
            <a:spLocks noGrp="1"/>
          </p:cNvSpPr>
          <p:nvPr>
            <p:ph type="ftr" sz="quarter" idx="11"/>
          </p:nvPr>
        </p:nvSpPr>
        <p:spPr/>
        <p:txBody>
          <a:bodyPr/>
          <a:lstStyle/>
          <a:p>
            <a:r>
              <a:rPr lang="fr-FR" dirty="0" smtClean="0"/>
              <a:t>LABROSSE Franck - franck.labrosse@ac-rouen.fr</a:t>
            </a:r>
            <a:endParaRPr lang="fr-FR" dirty="0"/>
          </a:p>
        </p:txBody>
      </p:sp>
      <p:sp>
        <p:nvSpPr>
          <p:cNvPr id="6" name="Slide Number Placeholder 5"/>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319412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DBC9B0B-1DF7-4768-95D3-C09D8B81751E}" type="datetime1">
              <a:rPr lang="fr-FR" smtClean="0"/>
              <a:t>11/07/2016</a:t>
            </a:fld>
            <a:endParaRPr lang="fr-FR" dirty="0"/>
          </a:p>
        </p:txBody>
      </p:sp>
      <p:sp>
        <p:nvSpPr>
          <p:cNvPr id="5" name="Footer Placeholder 4"/>
          <p:cNvSpPr>
            <a:spLocks noGrp="1"/>
          </p:cNvSpPr>
          <p:nvPr>
            <p:ph type="ftr" sz="quarter" idx="11"/>
          </p:nvPr>
        </p:nvSpPr>
        <p:spPr/>
        <p:txBody>
          <a:bodyPr/>
          <a:lstStyle/>
          <a:p>
            <a:r>
              <a:rPr lang="fr-FR" dirty="0" smtClean="0"/>
              <a:t>LABROSSE Franck - franck.labrosse@ac-rouen.fr</a:t>
            </a:r>
            <a:endParaRPr lang="fr-FR" dirty="0"/>
          </a:p>
        </p:txBody>
      </p:sp>
      <p:sp>
        <p:nvSpPr>
          <p:cNvPr id="6" name="Slide Number Placeholder 5"/>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200790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09F6B41-A555-48AB-B333-8B6BD2E64323}" type="datetime1">
              <a:rPr lang="fr-FR" smtClean="0"/>
              <a:t>11/07/2016</a:t>
            </a:fld>
            <a:endParaRPr lang="fr-FR" dirty="0"/>
          </a:p>
        </p:txBody>
      </p:sp>
      <p:sp>
        <p:nvSpPr>
          <p:cNvPr id="6" name="Footer Placeholder 5"/>
          <p:cNvSpPr>
            <a:spLocks noGrp="1"/>
          </p:cNvSpPr>
          <p:nvPr>
            <p:ph type="ftr" sz="quarter" idx="11"/>
          </p:nvPr>
        </p:nvSpPr>
        <p:spPr/>
        <p:txBody>
          <a:bodyPr/>
          <a:lstStyle/>
          <a:p>
            <a:r>
              <a:rPr lang="fr-FR" dirty="0" smtClean="0"/>
              <a:t>LABROSSE Franck - franck.labrosse@ac-rouen.fr</a:t>
            </a:r>
            <a:endParaRPr lang="fr-FR"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59010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E2BF2B1-9179-43D6-9B33-0FD28B2DE9DC}" type="datetime1">
              <a:rPr lang="fr-FR" smtClean="0"/>
              <a:t>11/07/2016</a:t>
            </a:fld>
            <a:endParaRPr lang="fr-FR" dirty="0"/>
          </a:p>
        </p:txBody>
      </p:sp>
      <p:sp>
        <p:nvSpPr>
          <p:cNvPr id="8" name="Footer Placeholder 7"/>
          <p:cNvSpPr>
            <a:spLocks noGrp="1"/>
          </p:cNvSpPr>
          <p:nvPr>
            <p:ph type="ftr" sz="quarter" idx="11"/>
          </p:nvPr>
        </p:nvSpPr>
        <p:spPr/>
        <p:txBody>
          <a:bodyPr/>
          <a:lstStyle/>
          <a:p>
            <a:r>
              <a:rPr lang="fr-FR" dirty="0" smtClean="0"/>
              <a:t>LABROSSE Franck - franck.labrosse@ac-rouen.fr</a:t>
            </a:r>
            <a:endParaRPr lang="fr-FR" dirty="0"/>
          </a:p>
        </p:txBody>
      </p:sp>
      <p:sp>
        <p:nvSpPr>
          <p:cNvPr id="9" name="Slide Number Placeholder 8"/>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216750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CADA1B8-C15B-488F-A99E-0CF9B48008FE}" type="datetime1">
              <a:rPr lang="fr-FR" smtClean="0"/>
              <a:t>11/07/2016</a:t>
            </a:fld>
            <a:endParaRPr lang="fr-FR" dirty="0"/>
          </a:p>
        </p:txBody>
      </p:sp>
      <p:sp>
        <p:nvSpPr>
          <p:cNvPr id="4" name="Footer Placeholder 3"/>
          <p:cNvSpPr>
            <a:spLocks noGrp="1"/>
          </p:cNvSpPr>
          <p:nvPr>
            <p:ph type="ftr" sz="quarter" idx="11"/>
          </p:nvPr>
        </p:nvSpPr>
        <p:spPr/>
        <p:txBody>
          <a:bodyPr/>
          <a:lstStyle/>
          <a:p>
            <a:r>
              <a:rPr lang="fr-FR" dirty="0" smtClean="0"/>
              <a:t>LABROSSE Franck - franck.labrosse@ac-rouen.fr</a:t>
            </a:r>
            <a:endParaRPr lang="fr-FR" dirty="0"/>
          </a:p>
        </p:txBody>
      </p:sp>
      <p:sp>
        <p:nvSpPr>
          <p:cNvPr id="5" name="Slide Number Placeholder 4"/>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144287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5DA4E63-006C-414B-8179-176A71CFD112}" type="datetime1">
              <a:rPr lang="fr-FR" smtClean="0"/>
              <a:t>11/07/2016</a:t>
            </a:fld>
            <a:endParaRPr lang="fr-FR" dirty="0"/>
          </a:p>
        </p:txBody>
      </p:sp>
      <p:sp>
        <p:nvSpPr>
          <p:cNvPr id="3" name="Footer Placeholder 2"/>
          <p:cNvSpPr>
            <a:spLocks noGrp="1"/>
          </p:cNvSpPr>
          <p:nvPr>
            <p:ph type="ftr" sz="quarter" idx="11"/>
          </p:nvPr>
        </p:nvSpPr>
        <p:spPr/>
        <p:txBody>
          <a:bodyPr/>
          <a:lstStyle/>
          <a:p>
            <a:r>
              <a:rPr lang="fr-FR" dirty="0" smtClean="0"/>
              <a:t>LABROSSE Franck - franck.labrosse@ac-rouen.fr</a:t>
            </a:r>
            <a:endParaRPr lang="fr-FR" dirty="0"/>
          </a:p>
        </p:txBody>
      </p:sp>
      <p:sp>
        <p:nvSpPr>
          <p:cNvPr id="4" name="Slide Number Placeholder 3"/>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341719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B6C3135-886E-41EE-AD1D-9417BD82A10E}" type="datetime1">
              <a:rPr lang="fr-FR" smtClean="0"/>
              <a:t>11/07/2016</a:t>
            </a:fld>
            <a:endParaRPr lang="fr-FR" dirty="0"/>
          </a:p>
        </p:txBody>
      </p:sp>
      <p:sp>
        <p:nvSpPr>
          <p:cNvPr id="6" name="Footer Placeholder 5"/>
          <p:cNvSpPr>
            <a:spLocks noGrp="1"/>
          </p:cNvSpPr>
          <p:nvPr>
            <p:ph type="ftr" sz="quarter" idx="11"/>
          </p:nvPr>
        </p:nvSpPr>
        <p:spPr/>
        <p:txBody>
          <a:bodyPr/>
          <a:lstStyle/>
          <a:p>
            <a:r>
              <a:rPr lang="fr-FR" dirty="0" smtClean="0"/>
              <a:t>LABROSSE Franck - franck.labrosse@ac-rouen.fr</a:t>
            </a:r>
            <a:endParaRPr lang="fr-FR"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39403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B82E975-A156-4E03-8ABE-8D4B30C36D59}" type="datetime1">
              <a:rPr lang="fr-FR" smtClean="0"/>
              <a:t>11/07/2016</a:t>
            </a:fld>
            <a:endParaRPr lang="fr-FR" dirty="0"/>
          </a:p>
        </p:txBody>
      </p:sp>
      <p:sp>
        <p:nvSpPr>
          <p:cNvPr id="6" name="Footer Placeholder 5"/>
          <p:cNvSpPr>
            <a:spLocks noGrp="1"/>
          </p:cNvSpPr>
          <p:nvPr>
            <p:ph type="ftr" sz="quarter" idx="11"/>
          </p:nvPr>
        </p:nvSpPr>
        <p:spPr/>
        <p:txBody>
          <a:bodyPr/>
          <a:lstStyle/>
          <a:p>
            <a:r>
              <a:rPr lang="en-US" dirty="0" smtClean="0"/>
              <a:t>LABROSSE Franck - franck.labrosse@ac-rouen.fr</a:t>
            </a:r>
            <a:endParaRPr lang="en-US" dirty="0"/>
          </a:p>
        </p:txBody>
      </p:sp>
      <p:sp>
        <p:nvSpPr>
          <p:cNvPr id="7" name="Slide Number Placeholder 6"/>
          <p:cNvSpPr>
            <a:spLocks noGrp="1"/>
          </p:cNvSpPr>
          <p:nvPr>
            <p:ph type="sldNum" sz="quarter" idx="12"/>
          </p:nvPr>
        </p:nvSpPr>
        <p:spPr/>
        <p:txBody>
          <a:bodyPr/>
          <a:lstStyle/>
          <a:p>
            <a:fld id="{D2CF6026-BFD8-4006-BE22-DA45581ECA16}" type="slidenum">
              <a:rPr lang="fr-FR" smtClean="0"/>
              <a:t>‹N°›</a:t>
            </a:fld>
            <a:endParaRPr lang="fr-FR" dirty="0"/>
          </a:p>
        </p:txBody>
      </p:sp>
    </p:spTree>
    <p:extLst>
      <p:ext uri="{BB962C8B-B14F-4D97-AF65-F5344CB8AC3E}">
        <p14:creationId xmlns:p14="http://schemas.microsoft.com/office/powerpoint/2010/main" val="218877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2FC52DA-4D7A-40C5-88CE-C6D769BB6686}" type="datetime1">
              <a:rPr lang="fr-FR" smtClean="0"/>
              <a:t>11/07/2016</a:t>
            </a:fld>
            <a:endParaRPr lang="fr-FR"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fr-FR" dirty="0" smtClean="0"/>
              <a:t>LABROSSE Franck - franck.labrosse@ac-rouen.fr</a:t>
            </a:r>
            <a:endParaRPr lang="fr-FR"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2CF6026-BFD8-4006-BE22-DA45581ECA16}" type="slidenum">
              <a:rPr lang="fr-FR" smtClean="0"/>
              <a:t>‹N°›</a:t>
            </a:fld>
            <a:endParaRPr lang="fr-FR" dirty="0"/>
          </a:p>
        </p:txBody>
      </p:sp>
    </p:spTree>
    <p:extLst>
      <p:ext uri="{BB962C8B-B14F-4D97-AF65-F5344CB8AC3E}">
        <p14:creationId xmlns:p14="http://schemas.microsoft.com/office/powerpoint/2010/main" val="19241355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mailto:franck.labrosse@ac-rouen.f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4.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3.xml"/><Relationship Id="rId5" Type="http://schemas.openxmlformats.org/officeDocument/2006/relationships/tags" Target="../tags/tag72.xml"/><Relationship Id="rId4" Type="http://schemas.openxmlformats.org/officeDocument/2006/relationships/tags" Target="../tags/tag71.xml"/></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7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79.xml"/><Relationship Id="rId7" Type="http://schemas.openxmlformats.org/officeDocument/2006/relationships/diagramData" Target="../diagrams/data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4.png"/><Relationship Id="rId11" Type="http://schemas.microsoft.com/office/2007/relationships/diagramDrawing" Target="../diagrams/drawing2.xml"/><Relationship Id="rId5" Type="http://schemas.openxmlformats.org/officeDocument/2006/relationships/slideLayout" Target="../slideLayouts/slideLayout3.xml"/><Relationship Id="rId10" Type="http://schemas.openxmlformats.org/officeDocument/2006/relationships/diagramColors" Target="../diagrams/colors2.xml"/><Relationship Id="rId4" Type="http://schemas.openxmlformats.org/officeDocument/2006/relationships/tags" Target="../tags/tag80.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4.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3.xml"/><Relationship Id="rId5" Type="http://schemas.openxmlformats.org/officeDocument/2006/relationships/tags" Target="../tags/tag85.xml"/><Relationship Id="rId4" Type="http://schemas.openxmlformats.org/officeDocument/2006/relationships/tags" Target="../tags/tag84.xml"/></Relationships>
</file>

<file path=ppt/slides/_rels/slide14.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4.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Layout" Target="../slideLayouts/slideLayout3.xml"/><Relationship Id="rId5" Type="http://schemas.openxmlformats.org/officeDocument/2006/relationships/tags" Target="../tags/tag90.xml"/><Relationship Id="rId4"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94.xml"/></Relationships>
</file>

<file path=ppt/slides/_rels/slide1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98.xml"/></Relationships>
</file>

<file path=ppt/slides/_rels/slide1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102.xml"/></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05.xml"/><Relationship Id="rId7"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19.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4.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3.xml"/><Relationship Id="rId5" Type="http://schemas.openxmlformats.org/officeDocument/2006/relationships/tags" Target="../tags/tag113.xml"/><Relationship Id="rId4" Type="http://schemas.openxmlformats.org/officeDocument/2006/relationships/tags" Target="../tags/tag11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image" Target="../media/image4.pn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slideLayout" Target="../slideLayouts/slideLayout1.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4.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3.xml"/><Relationship Id="rId5" Type="http://schemas.openxmlformats.org/officeDocument/2006/relationships/tags" Target="../tags/tag118.xml"/><Relationship Id="rId4" Type="http://schemas.openxmlformats.org/officeDocument/2006/relationships/tags" Target="../tags/tag117.xml"/></Relationships>
</file>

<file path=ppt/slides/_rels/slide21.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image" Target="../media/image4.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3.xml"/><Relationship Id="rId5" Type="http://schemas.openxmlformats.org/officeDocument/2006/relationships/tags" Target="../tags/tag123.xml"/><Relationship Id="rId4" Type="http://schemas.openxmlformats.org/officeDocument/2006/relationships/tags" Target="../tags/tag122.xml"/></Relationships>
</file>

<file path=ppt/slides/_rels/slide22.xml.rels><?xml version="1.0" encoding="UTF-8" standalone="yes"?>
<Relationships xmlns="http://schemas.openxmlformats.org/package/2006/relationships"><Relationship Id="rId3" Type="http://schemas.openxmlformats.org/officeDocument/2006/relationships/tags" Target="../tags/tag126.xml"/><Relationship Id="rId7" Type="http://schemas.openxmlformats.org/officeDocument/2006/relationships/image" Target="../media/image4.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3.xml"/><Relationship Id="rId5" Type="http://schemas.openxmlformats.org/officeDocument/2006/relationships/tags" Target="../tags/tag128.xml"/><Relationship Id="rId4" Type="http://schemas.openxmlformats.org/officeDocument/2006/relationships/tags" Target="../tags/tag127.xml"/></Relationships>
</file>

<file path=ppt/slides/_rels/slide23.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4.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3.xml"/><Relationship Id="rId5" Type="http://schemas.openxmlformats.org/officeDocument/2006/relationships/tags" Target="../tags/tag133.xml"/><Relationship Id="rId4" Type="http://schemas.openxmlformats.org/officeDocument/2006/relationships/tags" Target="../tags/tag132.xml"/></Relationships>
</file>

<file path=ppt/slides/_rels/slide24.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4.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hyperlink" Target="http://www.aeeps.org/groupes/epic-en-eps.html" TargetMode="External"/><Relationship Id="rId5" Type="http://schemas.openxmlformats.org/officeDocument/2006/relationships/slideLayout" Target="../slideLayouts/slideLayout3.xml"/><Relationship Id="rId4" Type="http://schemas.openxmlformats.org/officeDocument/2006/relationships/tags" Target="../tags/tag137.xml"/></Relationships>
</file>

<file path=ppt/slides/_rels/slide25.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4.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hyperlink" Target="http://www.aeeps.org/groupes/epic-en-eps/epic-production/2618-2016-04-20-13-35-25.html" TargetMode="External"/><Relationship Id="rId5" Type="http://schemas.openxmlformats.org/officeDocument/2006/relationships/slideLayout" Target="../slideLayouts/slideLayout3.xml"/><Relationship Id="rId4" Type="http://schemas.openxmlformats.org/officeDocument/2006/relationships/tags" Target="../tags/tag141.xml"/></Relationships>
</file>

<file path=ppt/slides/_rels/slide26.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145.xml"/></Relationships>
</file>

<file path=ppt/slides/_rels/slide27.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149.xml"/></Relationships>
</file>

<file path=ppt/slides/_rels/slide28.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6.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153.xml"/></Relationships>
</file>

<file path=ppt/slides/_rels/slide29.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7.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157.xml"/></Relationships>
</file>

<file path=ppt/slides/_rels/slide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30.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16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32.xml"/><Relationship Id="rId7" Type="http://schemas.openxmlformats.org/officeDocument/2006/relationships/diagramData" Target="../diagrams/data1.xml"/><Relationship Id="rId12" Type="http://schemas.openxmlformats.org/officeDocument/2006/relationships/image" Target="../media/image4.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3.xml"/><Relationship Id="rId11" Type="http://schemas.microsoft.com/office/2007/relationships/diagramDrawing" Target="../diagrams/drawing1.xml"/><Relationship Id="rId5" Type="http://schemas.openxmlformats.org/officeDocument/2006/relationships/tags" Target="../tags/tag34.xml"/><Relationship Id="rId10" Type="http://schemas.openxmlformats.org/officeDocument/2006/relationships/diagramColors" Target="../diagrams/colors1.xml"/><Relationship Id="rId4" Type="http://schemas.openxmlformats.org/officeDocument/2006/relationships/tags" Target="../tags/tag33.xml"/><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image" Target="../media/image4.png"/><Relationship Id="rId2" Type="http://schemas.openxmlformats.org/officeDocument/2006/relationships/tags" Target="../tags/tag36.xml"/><Relationship Id="rId16"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3.xml"/><Relationship Id="rId5" Type="http://schemas.openxmlformats.org/officeDocument/2006/relationships/tags" Target="../tags/tag54.xml"/><Relationship Id="rId4" Type="http://schemas.openxmlformats.org/officeDocument/2006/relationships/tags" Target="../tags/tag53.xml"/></Relationships>
</file>

<file path=ppt/slides/_rels/slide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58.xml"/></Relationships>
</file>

<file path=ppt/slides/_rels/slide8.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3.xml"/><Relationship Id="rId5" Type="http://schemas.openxmlformats.org/officeDocument/2006/relationships/tags" Target="../tags/tag63.xml"/><Relationship Id="rId4" Type="http://schemas.openxmlformats.org/officeDocument/2006/relationships/tags" Target="../tags/tag62.xml"/></Relationships>
</file>

<file path=ppt/slides/_rels/slide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png"/><Relationship Id="rId5" Type="http://schemas.openxmlformats.org/officeDocument/2006/relationships/slideLayout" Target="../slideLayouts/slideLayout3.xml"/><Relationship Id="rId4" Type="http://schemas.openxmlformats.org/officeDocument/2006/relationships/tags" Target="../tags/tag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25448" y="355600"/>
            <a:ext cx="11092070" cy="6165903"/>
          </a:xfrm>
        </p:spPr>
        <p:txBody>
          <a:bodyPr>
            <a:noAutofit/>
          </a:bodyPr>
          <a:lstStyle/>
          <a:p>
            <a:pPr>
              <a:lnSpc>
                <a:spcPct val="200000"/>
              </a:lnSpc>
            </a:pPr>
            <a:r>
              <a:rPr lang="fr-FR" sz="3600" b="1" dirty="0" smtClean="0">
                <a:solidFill>
                  <a:schemeClr val="bg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Proposition de Démarche d’élaboration des compétences et des contenus dans le cadre </a:t>
            </a:r>
            <a:r>
              <a:rPr lang="fr-FR" sz="3600" b="1" dirty="0">
                <a:solidFill>
                  <a:schemeClr val="bg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des </a:t>
            </a:r>
            <a:r>
              <a:rPr lang="fr-FR" sz="3600" b="1" dirty="0" smtClean="0">
                <a:solidFill>
                  <a:schemeClr val="bg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Nouveaux programmes d’EPS et de leurs documents d’accompagnement </a:t>
            </a:r>
            <a:br>
              <a:rPr lang="fr-FR" sz="3600" b="1" dirty="0" smtClean="0">
                <a:solidFill>
                  <a:schemeClr val="bg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fr-FR" sz="2400" b="1" dirty="0" smtClean="0">
                <a:solidFill>
                  <a:schemeClr val="bg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BO </a:t>
            </a:r>
            <a:r>
              <a:rPr lang="fr-FR" sz="2400" b="1" dirty="0">
                <a:solidFill>
                  <a:schemeClr val="bg2">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spécial n°11 du 26 novembre 2015</a:t>
            </a:r>
          </a:p>
        </p:txBody>
      </p:sp>
      <p:sp>
        <p:nvSpPr>
          <p:cNvPr id="4" name="Espace réservé du pied de page 3"/>
          <p:cNvSpPr>
            <a:spLocks noGrp="1"/>
          </p:cNvSpPr>
          <p:nvPr>
            <p:ph type="ftr" sz="quarter" idx="11"/>
            <p:custDataLst>
              <p:tags r:id="rId2"/>
            </p:custDataLst>
          </p:nvPr>
        </p:nvSpPr>
        <p:spPr>
          <a:xfrm>
            <a:off x="155575" y="6420603"/>
            <a:ext cx="11599650" cy="365125"/>
          </a:xfrm>
        </p:spPr>
        <p:txBody>
          <a:bodyPr/>
          <a:lstStyle/>
          <a:p>
            <a:r>
              <a:rPr lang="fr-FR" dirty="0" smtClean="0"/>
              <a:t>LABROSSE Franck - </a:t>
            </a:r>
            <a:r>
              <a:rPr lang="fr-FR" dirty="0" smtClean="0">
                <a:hlinkClick r:id="rId6"/>
              </a:rPr>
              <a:t>franck.labrosse@ac-rouen.fr</a:t>
            </a:r>
            <a:r>
              <a:rPr lang="fr-FR" dirty="0" smtClean="0"/>
              <a:t>  - </a:t>
            </a:r>
            <a:endParaRPr lang="fr-FR" dirty="0"/>
          </a:p>
        </p:txBody>
      </p:sp>
      <p:pic>
        <p:nvPicPr>
          <p:cNvPr id="7" name="Picture 10" descr="https://licensebuttons.net/l/by-nc/3.0/88x31.pn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5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83264" y="220433"/>
            <a:ext cx="11598968" cy="532174"/>
          </a:xfrm>
          <a:solidFill>
            <a:schemeClr val="accent4">
              <a:lumMod val="60000"/>
              <a:lumOff val="40000"/>
            </a:schemeClr>
          </a:solidFill>
        </p:spPr>
        <p:txBody>
          <a:bodyPr>
            <a:normAutofit fontScale="90000"/>
          </a:bodyPr>
          <a:lstStyle/>
          <a:p>
            <a:pPr lvl="0"/>
            <a:r>
              <a:rPr lang="fr-FR" sz="2800" dirty="0" smtClean="0">
                <a:effectLst>
                  <a:outerShdw blurRad="38100" dist="38100" dir="2700000" algn="tl">
                    <a:srgbClr val="000000">
                      <a:alpha val="43137"/>
                    </a:srgbClr>
                  </a:outerShdw>
                </a:effectLst>
              </a:rPr>
              <a:t>Etape 3 : </a:t>
            </a:r>
            <a:r>
              <a:rPr lang="fr-FR" sz="2000" dirty="0">
                <a:effectLst>
                  <a:outerShdw blurRad="38100" dist="38100" dir="2700000" algn="tl">
                    <a:srgbClr val="000000">
                      <a:alpha val="43137"/>
                    </a:srgbClr>
                  </a:outerShdw>
                </a:effectLst>
              </a:rPr>
              <a:t>Cibler et traduire les enjeux dans les APSA </a:t>
            </a:r>
            <a:r>
              <a:rPr lang="fr-FR" sz="2000" dirty="0" smtClean="0">
                <a:effectLst>
                  <a:outerShdw blurRad="38100" dist="38100" dir="2700000" algn="tl">
                    <a:srgbClr val="000000">
                      <a:alpha val="43137"/>
                    </a:srgbClr>
                  </a:outerShdw>
                </a:effectLst>
              </a:rPr>
              <a:t>choisies pour déterminer les </a:t>
            </a:r>
            <a:r>
              <a:rPr lang="fr-FR" sz="2000" b="1" dirty="0" smtClean="0">
                <a:solidFill>
                  <a:srgbClr val="FF0000"/>
                </a:solidFill>
                <a:effectLst>
                  <a:outerShdw blurRad="38100" dist="38100" dir="2700000" algn="tl">
                    <a:srgbClr val="000000">
                      <a:alpha val="43137"/>
                    </a:srgbClr>
                  </a:outerShdw>
                </a:effectLst>
              </a:rPr>
              <a:t>compétences visées</a:t>
            </a:r>
            <a:r>
              <a:rPr lang="fr-FR" sz="2000" dirty="0" smtClean="0">
                <a:effectLst>
                  <a:outerShdw blurRad="38100" dist="38100" dir="2700000" algn="tl">
                    <a:srgbClr val="000000">
                      <a:alpha val="43137"/>
                    </a:srgbClr>
                  </a:outerShdw>
                </a:effectLst>
              </a:rPr>
              <a:t>.</a:t>
            </a:r>
            <a:endParaRPr lang="fr-FR" sz="20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477079" y="795130"/>
            <a:ext cx="11211339" cy="499107"/>
          </a:xfrm>
        </p:spPr>
        <p:txBody>
          <a:bodyPr>
            <a:normAutofit fontScale="92500" lnSpcReduction="20000"/>
          </a:bodyPr>
          <a:lstStyle/>
          <a:p>
            <a:r>
              <a:rPr lang="fr-FR" sz="2400" cap="none" dirty="0" smtClean="0">
                <a:solidFill>
                  <a:schemeClr val="tx1"/>
                </a:solidFill>
              </a:rPr>
              <a:t>	</a:t>
            </a:r>
            <a:r>
              <a:rPr lang="fr-FR" sz="2800" cap="none" dirty="0" smtClean="0">
                <a:solidFill>
                  <a:schemeClr val="tx1"/>
                </a:solidFill>
              </a:rPr>
              <a:t>Un exemple : la vitesse / Relai (CA1)</a:t>
            </a: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custDataLst>
              <p:tags r:id="rId5"/>
            </p:custDataLst>
            <p:extLst>
              <p:ext uri="{D42A27DB-BD31-4B8C-83A1-F6EECF244321}">
                <p14:modId xmlns:p14="http://schemas.microsoft.com/office/powerpoint/2010/main" val="886542515"/>
              </p:ext>
            </p:extLst>
          </p:nvPr>
        </p:nvGraphicFramePr>
        <p:xfrm>
          <a:off x="283264" y="752607"/>
          <a:ext cx="11598968" cy="5922455"/>
        </p:xfrm>
        <a:graphic>
          <a:graphicData uri="http://schemas.openxmlformats.org/drawingml/2006/table">
            <a:tbl>
              <a:tblPr bandRow="1">
                <a:tableStyleId>{00A15C55-8517-42AA-B614-E9B94910E393}</a:tableStyleId>
              </a:tblPr>
              <a:tblGrid>
                <a:gridCol w="1306997"/>
                <a:gridCol w="1813246"/>
                <a:gridCol w="1426910"/>
                <a:gridCol w="221481"/>
                <a:gridCol w="1766084"/>
                <a:gridCol w="1766084"/>
                <a:gridCol w="1649083"/>
                <a:gridCol w="1649083"/>
              </a:tblGrid>
              <a:tr h="66507">
                <a:tc rowSpan="2" gridSpan="2">
                  <a:txBody>
                    <a:bodyPr/>
                    <a:lstStyle/>
                    <a:p>
                      <a:pPr algn="ctr">
                        <a:lnSpc>
                          <a:spcPct val="107000"/>
                        </a:lnSpc>
                        <a:spcAft>
                          <a:spcPts val="0"/>
                        </a:spcAft>
                      </a:pPr>
                      <a:r>
                        <a:rPr lang="fr-FR" sz="2400" b="1" dirty="0" smtClean="0">
                          <a:solidFill>
                            <a:srgbClr val="FF0000"/>
                          </a:solidFill>
                          <a:effectLst/>
                          <a:latin typeface="+mn-lt"/>
                          <a:ea typeface="+mn-ea"/>
                          <a:cs typeface="+mn-cs"/>
                        </a:rPr>
                        <a:t>APSA : </a:t>
                      </a:r>
                    </a:p>
                    <a:p>
                      <a:pPr algn="ctr">
                        <a:lnSpc>
                          <a:spcPct val="107000"/>
                        </a:lnSpc>
                        <a:spcAft>
                          <a:spcPts val="0"/>
                        </a:spcAft>
                      </a:pPr>
                      <a:r>
                        <a:rPr lang="fr-FR" sz="2400" b="1" dirty="0" smtClean="0">
                          <a:solidFill>
                            <a:srgbClr val="FF0000"/>
                          </a:solidFill>
                          <a:effectLst/>
                          <a:latin typeface="+mn-lt"/>
                          <a:ea typeface="+mn-ea"/>
                          <a:cs typeface="+mn-cs"/>
                        </a:rPr>
                        <a:t>Vitesse</a:t>
                      </a:r>
                      <a:r>
                        <a:rPr lang="fr-FR" sz="2400" b="1" baseline="0" dirty="0" smtClean="0">
                          <a:solidFill>
                            <a:srgbClr val="FF0000"/>
                          </a:solidFill>
                          <a:effectLst/>
                          <a:latin typeface="+mn-lt"/>
                          <a:ea typeface="+mn-ea"/>
                          <a:cs typeface="+mn-cs"/>
                        </a:rPr>
                        <a:t> / Relai</a:t>
                      </a:r>
                      <a:endParaRPr lang="fr-F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rowSpan="2" hMerge="1">
                  <a:txBody>
                    <a:bodyPr/>
                    <a:lstStyle/>
                    <a:p>
                      <a:endParaRPr lang="fr-FR"/>
                    </a:p>
                  </a:txBody>
                  <a:tcPr/>
                </a:tc>
                <a:tc gridSpan="6">
                  <a:txBody>
                    <a:bodyPr/>
                    <a:lstStyle/>
                    <a:p>
                      <a:pPr algn="ctr">
                        <a:lnSpc>
                          <a:spcPct val="107000"/>
                        </a:lnSpc>
                        <a:spcBef>
                          <a:spcPts val="300"/>
                        </a:spcBef>
                        <a:spcAft>
                          <a:spcPts val="300"/>
                        </a:spcAft>
                      </a:pPr>
                      <a:r>
                        <a:rPr lang="fr-FR" sz="1200" b="1" dirty="0">
                          <a:effectLst/>
                        </a:rPr>
                        <a:t>Attendus de fin de cycle pour le CA1</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319966">
                <a:tc gridSpan="2" vMerge="1">
                  <a:txBody>
                    <a:bodyPr/>
                    <a:lstStyle/>
                    <a:p>
                      <a:endParaRPr lang="fr-FR"/>
                    </a:p>
                  </a:txBody>
                  <a:tcPr/>
                </a:tc>
                <a:tc hMerge="1" vMerge="1">
                  <a:txBody>
                    <a:bodyPr/>
                    <a:lstStyle/>
                    <a:p>
                      <a:endParaRPr lang="fr-FR"/>
                    </a:p>
                  </a:txBody>
                  <a:tcPr/>
                </a:tc>
                <a:tc gridSpan="2">
                  <a:txBody>
                    <a:bodyPr/>
                    <a:lstStyle/>
                    <a:p>
                      <a:pPr algn="ctr">
                        <a:lnSpc>
                          <a:spcPct val="107000"/>
                        </a:lnSpc>
                        <a:spcAft>
                          <a:spcPts val="0"/>
                        </a:spcAft>
                      </a:pPr>
                      <a:r>
                        <a:rPr lang="fr-FR" sz="900" b="1" dirty="0">
                          <a:effectLst/>
                        </a:rPr>
                        <a:t>Gérer son effort, faire des choix pour réaliser une performance dans au moins deux familles athlétiques et/ou au moins deux style de nages (A1)</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endParaRPr lang="fr-FR"/>
                    </a:p>
                  </a:txBody>
                  <a:tcPr/>
                </a:tc>
                <a:tc>
                  <a:txBody>
                    <a:bodyPr/>
                    <a:lstStyle/>
                    <a:p>
                      <a:pPr algn="ctr">
                        <a:lnSpc>
                          <a:spcPct val="150000"/>
                        </a:lnSpc>
                        <a:spcAft>
                          <a:spcPts val="0"/>
                        </a:spcAft>
                      </a:pPr>
                      <a:r>
                        <a:rPr lang="fr-FR" sz="1000" b="1" dirty="0">
                          <a:effectLst/>
                        </a:rPr>
                        <a:t>S’engager dans un programme de préparation individuel ou collectif (A2)</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50000"/>
                        </a:lnSpc>
                        <a:spcAft>
                          <a:spcPts val="0"/>
                        </a:spcAft>
                      </a:pPr>
                      <a:r>
                        <a:rPr lang="fr-FR" sz="1000" b="1" dirty="0">
                          <a:effectLst/>
                        </a:rPr>
                        <a:t>Planifier et réaliser une épreuve combinée (A3)</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50000"/>
                        </a:lnSpc>
                        <a:spcAft>
                          <a:spcPts val="0"/>
                        </a:spcAft>
                      </a:pPr>
                      <a:r>
                        <a:rPr lang="fr-FR" sz="1000" b="1" dirty="0">
                          <a:effectLst/>
                        </a:rPr>
                        <a:t>S’échauffer avant un effort (A4)</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50000"/>
                        </a:lnSpc>
                        <a:spcAft>
                          <a:spcPts val="0"/>
                        </a:spcAft>
                      </a:pPr>
                      <a:r>
                        <a:rPr lang="fr-FR" sz="1000" b="1" dirty="0">
                          <a:effectLst/>
                        </a:rPr>
                        <a:t>Aider ses camarades et assumer différents rôles sociaux (A5)</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r>
              <a:tr h="95186">
                <a:tc>
                  <a:txBody>
                    <a:bodyPr/>
                    <a:lstStyle/>
                    <a:p>
                      <a:pPr algn="ctr">
                        <a:lnSpc>
                          <a:spcPct val="107000"/>
                        </a:lnSpc>
                        <a:spcAft>
                          <a:spcPts val="0"/>
                        </a:spcAft>
                      </a:pPr>
                      <a:r>
                        <a:rPr lang="fr-FR" sz="1100" b="1" dirty="0">
                          <a:effectLst/>
                        </a:rPr>
                        <a:t>Domaines du socle</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07000"/>
                        </a:lnSpc>
                        <a:spcAft>
                          <a:spcPts val="0"/>
                        </a:spcAft>
                      </a:pPr>
                      <a:r>
                        <a:rPr lang="fr-FR" sz="1100" b="1" dirty="0">
                          <a:effectLst/>
                        </a:rPr>
                        <a:t>Compétences générales </a:t>
                      </a:r>
                      <a:r>
                        <a:rPr lang="fr-FR" sz="1100" b="1" dirty="0" smtClean="0">
                          <a:effectLst/>
                        </a:rPr>
                        <a:t>(CG)</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gridSpan="6">
                  <a:txBody>
                    <a:bodyPr/>
                    <a:lstStyle/>
                    <a:p>
                      <a:pPr algn="ctr">
                        <a:lnSpc>
                          <a:spcPct val="107000"/>
                        </a:lnSpc>
                        <a:spcAft>
                          <a:spcPts val="0"/>
                        </a:spcAft>
                      </a:pPr>
                      <a:r>
                        <a:rPr lang="fr-FR" sz="1200" b="1" dirty="0" smtClean="0">
                          <a:solidFill>
                            <a:srgbClr val="FF0000"/>
                          </a:solidFill>
                          <a:effectLst/>
                        </a:rPr>
                        <a:t>Compétences</a:t>
                      </a:r>
                      <a:r>
                        <a:rPr lang="fr-FR" sz="1200" b="1" baseline="0" dirty="0" smtClean="0">
                          <a:solidFill>
                            <a:srgbClr val="FF0000"/>
                          </a:solidFill>
                          <a:effectLst/>
                        </a:rPr>
                        <a:t> visées</a:t>
                      </a:r>
                      <a:endParaRPr lang="fr-FR"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918013">
                <a:tc>
                  <a:txBody>
                    <a:bodyPr/>
                    <a:lstStyle/>
                    <a:p>
                      <a:pPr algn="ctr">
                        <a:lnSpc>
                          <a:spcPct val="150000"/>
                        </a:lnSpc>
                        <a:spcAft>
                          <a:spcPts val="0"/>
                        </a:spcAft>
                      </a:pPr>
                      <a:r>
                        <a:rPr lang="fr-FR" sz="1050" b="1" dirty="0">
                          <a:effectLst/>
                        </a:rPr>
                        <a:t>Des langages pour penser et communiquer</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50000"/>
                        </a:lnSpc>
                        <a:spcAft>
                          <a:spcPts val="0"/>
                        </a:spcAft>
                      </a:pPr>
                      <a:r>
                        <a:rPr lang="fr-FR" sz="900" b="1" dirty="0">
                          <a:effectLst/>
                        </a:rPr>
                        <a:t>Développer sa motricité et apprendre à s’exprimer avec son corps (CG1)</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8890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d’optimiser la transmission pour être efficace en relai   </a:t>
                      </a:r>
                      <a:r>
                        <a:rPr lang="fr-FR" sz="950" dirty="0">
                          <a:effectLst/>
                          <a:highlight>
                            <a:srgbClr val="FFFF00"/>
                          </a:highlight>
                        </a:rPr>
                        <a:t>5</a:t>
                      </a:r>
                      <a:r>
                        <a:rPr lang="fr-FR" sz="950" baseline="30000" dirty="0">
                          <a:effectLst/>
                          <a:highlight>
                            <a:srgbClr val="FFFF00"/>
                          </a:highlight>
                        </a:rPr>
                        <a:t>ème</a:t>
                      </a:r>
                      <a:r>
                        <a:rPr lang="fr-FR" sz="950" dirty="0">
                          <a:effectLst/>
                        </a:rPr>
                        <a:t>  </a:t>
                      </a:r>
                      <a:r>
                        <a:rPr lang="fr-FR" sz="950" dirty="0">
                          <a:effectLst/>
                          <a:highlight>
                            <a:srgbClr val="FF00FF"/>
                          </a:highlight>
                        </a:rPr>
                        <a:t>4</a:t>
                      </a:r>
                      <a:r>
                        <a:rPr lang="fr-FR" sz="950" baseline="30000" dirty="0">
                          <a:effectLst/>
                          <a:highlight>
                            <a:srgbClr val="FF00FF"/>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gridSpan="2">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pPr algn="just">
                        <a:lnSpc>
                          <a:spcPct val="107000"/>
                        </a:lnSpc>
                        <a:spcBef>
                          <a:spcPts val="200"/>
                        </a:spcBef>
                        <a:spcAft>
                          <a:spcPts val="200"/>
                        </a:spcAft>
                      </a:pPr>
                      <a:endParaRPr lang="fr-F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8890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prendre en compte le résultat de l’action, les observations de son observateur (et/ou de  la vidéo) et les conseils pour modifier le relai afin de mieux performer.  </a:t>
                      </a:r>
                      <a:r>
                        <a:rPr lang="fr-FR" sz="950" dirty="0">
                          <a:effectLst/>
                          <a:highlight>
                            <a:srgbClr val="FF00FF"/>
                          </a:highlight>
                        </a:rPr>
                        <a:t>4</a:t>
                      </a:r>
                      <a:r>
                        <a:rPr lang="fr-FR" sz="950" baseline="30000" dirty="0">
                          <a:effectLst/>
                          <a:highlight>
                            <a:srgbClr val="FF00FF"/>
                          </a:highlight>
                        </a:rPr>
                        <a:t>ème</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r>
              <a:tr h="846677">
                <a:tc>
                  <a:txBody>
                    <a:bodyPr/>
                    <a:lstStyle/>
                    <a:p>
                      <a:pPr algn="ctr">
                        <a:lnSpc>
                          <a:spcPct val="150000"/>
                        </a:lnSpc>
                        <a:spcAft>
                          <a:spcPts val="0"/>
                        </a:spcAft>
                      </a:pPr>
                      <a:r>
                        <a:rPr lang="fr-FR" sz="1050" b="1" dirty="0">
                          <a:effectLst/>
                        </a:rPr>
                        <a:t>Les méthodes et outils pour apprendre</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50000"/>
                        </a:lnSpc>
                        <a:spcAft>
                          <a:spcPts val="0"/>
                        </a:spcAft>
                      </a:pPr>
                      <a:r>
                        <a:rPr lang="fr-FR" sz="900" b="1" dirty="0">
                          <a:effectLst/>
                        </a:rPr>
                        <a:t>S’approprier seul ou à plusieurs par la pratique, les méthodes et outils pour apprendre (CG2)</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8890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faire des choix et un projet pertinent permettant de performer au mieux   </a:t>
                      </a:r>
                      <a:r>
                        <a:rPr lang="fr-FR" sz="950" dirty="0">
                          <a:effectLst/>
                          <a:highlight>
                            <a:srgbClr val="00FF00"/>
                          </a:highlight>
                        </a:rPr>
                        <a:t>3</a:t>
                      </a:r>
                      <a:r>
                        <a:rPr lang="fr-FR" sz="950" baseline="30000" dirty="0">
                          <a:effectLst/>
                          <a:highlight>
                            <a:srgbClr val="00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gridSpan="2">
                  <a:txBody>
                    <a:bodyPr/>
                    <a:lstStyle/>
                    <a:p>
                      <a:pPr marL="0" lvl="0" indent="8890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En tant qu’observateur, être capable de donner des conseils judicieux aux coureurs afin qu’ils améliorent leur performance individuelle et/ou collective.  </a:t>
                      </a:r>
                      <a:r>
                        <a:rPr lang="fr-FR" sz="950" dirty="0">
                          <a:effectLst/>
                          <a:highlight>
                            <a:srgbClr val="FF00FF"/>
                          </a:highlight>
                        </a:rPr>
                        <a:t>4</a:t>
                      </a:r>
                      <a:r>
                        <a:rPr lang="fr-FR" sz="950" baseline="30000" dirty="0">
                          <a:effectLst/>
                          <a:highlight>
                            <a:srgbClr val="FF00FF"/>
                          </a:highlight>
                        </a:rPr>
                        <a:t>ème</a:t>
                      </a:r>
                      <a:r>
                        <a:rPr lang="fr-FR" sz="950" dirty="0">
                          <a:effectLst/>
                        </a:rPr>
                        <a:t>  </a:t>
                      </a:r>
                      <a:r>
                        <a:rPr lang="fr-FR" sz="950" dirty="0">
                          <a:effectLst/>
                          <a:highlight>
                            <a:srgbClr val="00FF00"/>
                          </a:highlight>
                        </a:rPr>
                        <a:t>3</a:t>
                      </a:r>
                      <a:r>
                        <a:rPr lang="fr-FR" sz="950" baseline="30000" dirty="0">
                          <a:effectLst/>
                          <a:highlight>
                            <a:srgbClr val="00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pPr marL="0" lvl="0" indent="88900" algn="just">
                        <a:lnSpc>
                          <a:spcPct val="107000"/>
                        </a:lnSpc>
                        <a:spcBef>
                          <a:spcPts val="200"/>
                        </a:spcBef>
                        <a:spcAft>
                          <a:spcPts val="200"/>
                        </a:spcAft>
                        <a:buFont typeface="Symbol" panose="05050102010706020507" pitchFamily="18" charset="2"/>
                        <a:buChar char=""/>
                        <a:tabLst>
                          <a:tab pos="93980" algn="l"/>
                        </a:tabLst>
                      </a:pP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d’adapter ses marques pour répondre au mieux au projet et aux contraintes de l’activité (espace de transmission) </a:t>
                      </a:r>
                      <a:r>
                        <a:rPr lang="fr-FR" sz="950" dirty="0">
                          <a:effectLst/>
                          <a:highlight>
                            <a:srgbClr val="00FF00"/>
                          </a:highlight>
                        </a:rPr>
                        <a:t>3</a:t>
                      </a:r>
                      <a:r>
                        <a:rPr lang="fr-FR" sz="950" baseline="30000" dirty="0">
                          <a:effectLst/>
                          <a:highlight>
                            <a:srgbClr val="00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s’échauffer seul en respectant les différentes phases et les principes de continuité, de progressivité, de spécificité, de récupération active et de maintien d’un état échauffé durant tout le cours. </a:t>
                      </a:r>
                      <a:r>
                        <a:rPr lang="fr-FR" sz="950" kern="1200" dirty="0" smtClean="0">
                          <a:solidFill>
                            <a:schemeClr val="dk1"/>
                          </a:solidFill>
                          <a:effectLst/>
                          <a:highlight>
                            <a:srgbClr val="FFFF00"/>
                          </a:highlight>
                          <a:latin typeface="+mn-lt"/>
                          <a:ea typeface="+mn-ea"/>
                          <a:cs typeface="+mn-cs"/>
                        </a:rPr>
                        <a:t>5</a:t>
                      </a:r>
                      <a:r>
                        <a:rPr lang="fr-FR" sz="950" kern="1200" baseline="30000" dirty="0" smtClean="0">
                          <a:solidFill>
                            <a:schemeClr val="dk1"/>
                          </a:solidFill>
                          <a:effectLst/>
                          <a:highlight>
                            <a:srgbClr val="FFFF00"/>
                          </a:highlight>
                          <a:latin typeface="+mn-lt"/>
                          <a:ea typeface="+mn-ea"/>
                          <a:cs typeface="+mn-cs"/>
                        </a:rPr>
                        <a:t>ème </a:t>
                      </a:r>
                      <a:r>
                        <a:rPr lang="fr-FR" sz="950" kern="1200" dirty="0" smtClean="0">
                          <a:solidFill>
                            <a:schemeClr val="dk1"/>
                          </a:solidFill>
                          <a:effectLst/>
                          <a:latin typeface="+mn-lt"/>
                          <a:ea typeface="+mn-ea"/>
                          <a:cs typeface="+mn-cs"/>
                        </a:rPr>
                        <a:t> </a:t>
                      </a:r>
                      <a:r>
                        <a:rPr lang="fr-FR" sz="950" dirty="0" smtClean="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En tant qu’observateur, être capable </a:t>
                      </a:r>
                      <a:r>
                        <a:rPr lang="fr-FR" sz="950" dirty="0" smtClean="0">
                          <a:effectLst/>
                        </a:rPr>
                        <a:t>d’analyser </a:t>
                      </a:r>
                      <a:r>
                        <a:rPr lang="fr-FR" sz="950" dirty="0">
                          <a:effectLst/>
                        </a:rPr>
                        <a:t>une course en direct et/ou une vidéo pour comprendre ce qui va et ne va pas dans le déroulement du relai selon des thématiques. </a:t>
                      </a:r>
                      <a:r>
                        <a:rPr lang="fr-FR" sz="950" dirty="0">
                          <a:effectLst/>
                          <a:highlight>
                            <a:srgbClr val="FF00FF"/>
                          </a:highlight>
                        </a:rPr>
                        <a:t>4</a:t>
                      </a:r>
                      <a:r>
                        <a:rPr lang="fr-FR" sz="950" baseline="30000" dirty="0">
                          <a:effectLst/>
                          <a:highlight>
                            <a:srgbClr val="FF00FF"/>
                          </a:highlight>
                        </a:rPr>
                        <a:t>ème</a:t>
                      </a:r>
                      <a:r>
                        <a:rPr lang="fr-FR" sz="950" dirty="0">
                          <a:effectLst/>
                        </a:rPr>
                        <a:t>  </a:t>
                      </a:r>
                      <a:r>
                        <a:rPr lang="fr-FR" sz="950" dirty="0">
                          <a:effectLst/>
                          <a:highlight>
                            <a:srgbClr val="00FF00"/>
                          </a:highlight>
                        </a:rPr>
                        <a:t>3</a:t>
                      </a:r>
                      <a:r>
                        <a:rPr lang="fr-FR" sz="950" baseline="30000" dirty="0">
                          <a:effectLst/>
                          <a:highlight>
                            <a:srgbClr val="00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r>
              <a:tr h="1287157">
                <a:tc>
                  <a:txBody>
                    <a:bodyPr/>
                    <a:lstStyle/>
                    <a:p>
                      <a:pPr algn="ctr">
                        <a:lnSpc>
                          <a:spcPct val="150000"/>
                        </a:lnSpc>
                        <a:spcAft>
                          <a:spcPts val="0"/>
                        </a:spcAft>
                      </a:pPr>
                      <a:r>
                        <a:rPr lang="fr-FR" sz="1050" b="1" dirty="0">
                          <a:effectLst/>
                        </a:rPr>
                        <a:t>La formation de la personne et du citoyen</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50000"/>
                        </a:lnSpc>
                        <a:spcAft>
                          <a:spcPts val="0"/>
                        </a:spcAft>
                      </a:pPr>
                      <a:r>
                        <a:rPr lang="fr-FR" sz="900" b="1" dirty="0">
                          <a:effectLst/>
                        </a:rPr>
                        <a:t>Partager des règles, </a:t>
                      </a:r>
                      <a:r>
                        <a:rPr lang="fr-FR" sz="900" b="1" dirty="0" smtClean="0">
                          <a:effectLst/>
                        </a:rPr>
                        <a:t>assurer </a:t>
                      </a:r>
                      <a:r>
                        <a:rPr lang="fr-FR" sz="900" b="1" dirty="0">
                          <a:effectLst/>
                        </a:rPr>
                        <a:t>des responsabilités (CG3)</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gridSpan="2">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pPr algn="just">
                        <a:lnSpc>
                          <a:spcPct val="107000"/>
                        </a:lnSpc>
                        <a:spcBef>
                          <a:spcPts val="200"/>
                        </a:spcBef>
                        <a:spcAft>
                          <a:spcPts val="200"/>
                        </a:spcAft>
                      </a:pP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respecter les règles de sécurité, de fonctionnement et du groupe afin de pratiquer dans de bonnes conditions.  </a:t>
                      </a:r>
                      <a:r>
                        <a:rPr lang="fr-FR" sz="950" dirty="0">
                          <a:effectLst/>
                          <a:highlight>
                            <a:srgbClr val="FF00FF"/>
                          </a:highlight>
                        </a:rPr>
                        <a:t>4</a:t>
                      </a:r>
                      <a:r>
                        <a:rPr lang="fr-FR" sz="950" baseline="30000" dirty="0">
                          <a:effectLst/>
                          <a:highlight>
                            <a:srgbClr val="FF00FF"/>
                          </a:highlight>
                        </a:rPr>
                        <a:t>ème</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prendre en main l’échauffement de son groupe de course en en respectant les différentes phases et les principes de continuité, de progressivité, de spécificité, de récupération active et de maintien d’un état échauffé durant tout le cours. </a:t>
                      </a:r>
                      <a:r>
                        <a:rPr lang="fr-FR" sz="950" dirty="0">
                          <a:effectLst/>
                          <a:highlight>
                            <a:srgbClr val="FF00FF"/>
                          </a:highlight>
                        </a:rPr>
                        <a:t>4</a:t>
                      </a:r>
                      <a:r>
                        <a:rPr lang="fr-FR" sz="950" baseline="30000" dirty="0">
                          <a:effectLst/>
                          <a:highlight>
                            <a:srgbClr val="FF00FF"/>
                          </a:highlight>
                        </a:rPr>
                        <a:t>ème</a:t>
                      </a:r>
                      <a:r>
                        <a:rPr lang="fr-FR" sz="950" dirty="0">
                          <a:effectLst/>
                        </a:rPr>
                        <a:t>  </a:t>
                      </a:r>
                      <a:r>
                        <a:rPr lang="fr-FR" sz="950" dirty="0">
                          <a:effectLst/>
                          <a:highlight>
                            <a:srgbClr val="00FF00"/>
                          </a:highlight>
                        </a:rPr>
                        <a:t>3</a:t>
                      </a:r>
                      <a:r>
                        <a:rPr lang="fr-FR" sz="950" baseline="30000" dirty="0">
                          <a:effectLst/>
                          <a:highlight>
                            <a:srgbClr val="00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remplir efficacement et de manière pertinente les rôles de juge (</a:t>
                      </a:r>
                      <a:r>
                        <a:rPr lang="fr-FR" sz="950" dirty="0" smtClean="0">
                          <a:effectLst/>
                        </a:rPr>
                        <a:t>starter</a:t>
                      </a:r>
                      <a:r>
                        <a:rPr lang="fr-FR" sz="950" dirty="0">
                          <a:effectLst/>
                        </a:rPr>
                        <a:t>, chronométreur, juge de transmission, juge à l’arrivée), d’observateur et de </a:t>
                      </a:r>
                      <a:r>
                        <a:rPr lang="fr-FR" sz="950" dirty="0" smtClean="0">
                          <a:effectLst/>
                        </a:rPr>
                        <a:t>conseiller.</a:t>
                      </a:r>
                      <a:endParaRPr lang="fr-FR" sz="950" dirty="0">
                        <a:effectLst/>
                      </a:endParaRPr>
                    </a:p>
                    <a:p>
                      <a:pPr marL="0" indent="0" algn="just">
                        <a:lnSpc>
                          <a:spcPct val="107000"/>
                        </a:lnSpc>
                        <a:spcBef>
                          <a:spcPts val="200"/>
                        </a:spcBef>
                        <a:spcAft>
                          <a:spcPts val="200"/>
                        </a:spcAft>
                      </a:pPr>
                      <a:r>
                        <a:rPr lang="fr-FR" sz="950" dirty="0">
                          <a:effectLst/>
                          <a:highlight>
                            <a:srgbClr val="FFFF00"/>
                          </a:highlight>
                        </a:rPr>
                        <a:t>5</a:t>
                      </a:r>
                      <a:r>
                        <a:rPr lang="fr-FR" sz="950" baseline="30000" dirty="0">
                          <a:effectLst/>
                          <a:highlight>
                            <a:srgbClr val="FFFF00"/>
                          </a:highlight>
                        </a:rPr>
                        <a:t>ème</a:t>
                      </a:r>
                      <a:r>
                        <a:rPr lang="fr-FR" sz="950" dirty="0">
                          <a:effectLst/>
                        </a:rPr>
                        <a:t>   </a:t>
                      </a:r>
                      <a:r>
                        <a:rPr lang="fr-FR" sz="950" dirty="0">
                          <a:effectLst/>
                          <a:highlight>
                            <a:srgbClr val="FF00FF"/>
                          </a:highlight>
                        </a:rPr>
                        <a:t>4</a:t>
                      </a:r>
                      <a:r>
                        <a:rPr lang="fr-FR" sz="950" baseline="30000" dirty="0">
                          <a:effectLst/>
                          <a:highlight>
                            <a:srgbClr val="FF00FF"/>
                          </a:highlight>
                        </a:rPr>
                        <a:t>ème</a:t>
                      </a:r>
                      <a:r>
                        <a:rPr lang="fr-FR" sz="950" dirty="0">
                          <a:effectLst/>
                        </a:rPr>
                        <a:t>  </a:t>
                      </a:r>
                      <a:r>
                        <a:rPr lang="fr-FR" sz="950" dirty="0">
                          <a:effectLst/>
                          <a:highlight>
                            <a:srgbClr val="00FF00"/>
                          </a:highlight>
                        </a:rPr>
                        <a:t>3</a:t>
                      </a:r>
                      <a:r>
                        <a:rPr lang="fr-FR" sz="950" baseline="30000" dirty="0">
                          <a:effectLst/>
                          <a:highlight>
                            <a:srgbClr val="00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r>
              <a:tr h="228600">
                <a:tc>
                  <a:txBody>
                    <a:bodyPr/>
                    <a:lstStyle/>
                    <a:p>
                      <a:pPr algn="ctr">
                        <a:lnSpc>
                          <a:spcPct val="107000"/>
                        </a:lnSpc>
                        <a:spcAft>
                          <a:spcPts val="0"/>
                        </a:spcAft>
                      </a:pPr>
                      <a:r>
                        <a:rPr lang="fr-FR" sz="1050" b="1" dirty="0">
                          <a:effectLst/>
                        </a:rPr>
                        <a:t>Les systèmes naturels et les systèmes techniques</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07000"/>
                        </a:lnSpc>
                        <a:spcAft>
                          <a:spcPts val="0"/>
                        </a:spcAft>
                      </a:pPr>
                      <a:r>
                        <a:rPr lang="fr-FR" sz="900" b="1" dirty="0">
                          <a:effectLst/>
                        </a:rPr>
                        <a:t>Apprendre à entretenir sa santé par une activité physique régulière (CG4)</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gridSpan="2">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pPr algn="just">
                        <a:lnSpc>
                          <a:spcPct val="107000"/>
                        </a:lnSpc>
                        <a:spcBef>
                          <a:spcPts val="200"/>
                        </a:spcBef>
                        <a:spcAft>
                          <a:spcPts val="200"/>
                        </a:spcAft>
                      </a:pPr>
                      <a:endParaRPr lang="fr-F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r>
              <a:tr h="473288">
                <a:tc>
                  <a:txBody>
                    <a:bodyPr/>
                    <a:lstStyle/>
                    <a:p>
                      <a:pPr algn="ctr">
                        <a:lnSpc>
                          <a:spcPct val="150000"/>
                        </a:lnSpc>
                        <a:spcAft>
                          <a:spcPts val="0"/>
                        </a:spcAft>
                      </a:pPr>
                      <a:r>
                        <a:rPr lang="fr-FR" sz="1050" b="1" dirty="0">
                          <a:effectLst/>
                        </a:rPr>
                        <a:t>Les représentations du monde et de l’activité humaine</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ctr">
                        <a:lnSpc>
                          <a:spcPct val="107000"/>
                        </a:lnSpc>
                        <a:spcAft>
                          <a:spcPts val="0"/>
                        </a:spcAft>
                      </a:pPr>
                      <a:r>
                        <a:rPr lang="fr-FR" sz="900" b="1" dirty="0">
                          <a:effectLst/>
                        </a:rPr>
                        <a:t>S’approprier une culture physique sportive et artistique pour construire progressivement un regard </a:t>
                      </a:r>
                      <a:r>
                        <a:rPr lang="fr-FR" sz="900" b="1" dirty="0" smtClean="0">
                          <a:effectLst/>
                        </a:rPr>
                        <a:t>lucide </a:t>
                      </a:r>
                      <a:r>
                        <a:rPr lang="fr-FR" sz="900" b="1" dirty="0">
                          <a:effectLst/>
                        </a:rPr>
                        <a:t>sur le monde contemporain (CG5)</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d’optimiser ses capacités pour courir vite. (A1-CG5). </a:t>
                      </a:r>
                      <a:r>
                        <a:rPr lang="fr-FR" sz="950" dirty="0">
                          <a:effectLst/>
                          <a:highlight>
                            <a:srgbClr val="FFFF00"/>
                          </a:highlight>
                        </a:rPr>
                        <a:t>5</a:t>
                      </a:r>
                      <a:r>
                        <a:rPr lang="fr-FR" sz="950" baseline="30000" dirty="0">
                          <a:effectLst/>
                          <a:highlight>
                            <a:srgbClr val="FFFF00"/>
                          </a:highlight>
                        </a:rPr>
                        <a:t>ème</a:t>
                      </a: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gridSpan="2">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hMerge="1">
                  <a:txBody>
                    <a:bodyPr/>
                    <a:lstStyle/>
                    <a:p>
                      <a:pPr algn="just">
                        <a:lnSpc>
                          <a:spcPct val="107000"/>
                        </a:lnSpc>
                        <a:spcBef>
                          <a:spcPts val="200"/>
                        </a:spcBef>
                        <a:spcAft>
                          <a:spcPts val="200"/>
                        </a:spcAft>
                      </a:pPr>
                      <a:endParaRPr lang="fr-FR"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0" lvl="0" indent="0" algn="just">
                        <a:lnSpc>
                          <a:spcPct val="107000"/>
                        </a:lnSpc>
                        <a:spcBef>
                          <a:spcPts val="200"/>
                        </a:spcBef>
                        <a:spcAft>
                          <a:spcPts val="200"/>
                        </a:spcAft>
                        <a:buFont typeface="Symbol" panose="05050102010706020507" pitchFamily="18" charset="2"/>
                        <a:buChar char=""/>
                        <a:tabLst>
                          <a:tab pos="93980" algn="l"/>
                        </a:tabLst>
                      </a:pPr>
                      <a:r>
                        <a:rPr lang="fr-FR" sz="950" dirty="0">
                          <a:effectLst/>
                        </a:rPr>
                        <a:t>Etre capable de connaitre et utiliser les règles de l’activité vitesse / </a:t>
                      </a:r>
                      <a:r>
                        <a:rPr lang="fr-FR" sz="950" dirty="0" smtClean="0">
                          <a:effectLst/>
                        </a:rPr>
                        <a:t>relai</a:t>
                      </a:r>
                      <a:r>
                        <a:rPr lang="fr-FR" sz="950" dirty="0">
                          <a:effectLst/>
                        </a:rPr>
                        <a:t>. </a:t>
                      </a:r>
                      <a:r>
                        <a:rPr lang="fr-FR" sz="950" dirty="0">
                          <a:effectLst/>
                          <a:highlight>
                            <a:srgbClr val="FFFF00"/>
                          </a:highlight>
                        </a:rPr>
                        <a:t>5</a:t>
                      </a:r>
                      <a:r>
                        <a:rPr lang="fr-FR" sz="950" baseline="30000" dirty="0">
                          <a:effectLst/>
                          <a:highlight>
                            <a:srgbClr val="FFFF00"/>
                          </a:highlight>
                        </a:rPr>
                        <a:t>ème</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marL="457200" algn="just">
                        <a:lnSpc>
                          <a:spcPct val="107000"/>
                        </a:lnSpc>
                        <a:spcBef>
                          <a:spcPts val="200"/>
                        </a:spcBef>
                        <a:spcAft>
                          <a:spcPts val="200"/>
                        </a:spcAft>
                        <a:tabLst>
                          <a:tab pos="93980" algn="l"/>
                        </a:tabLs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c>
                  <a:txBody>
                    <a:bodyPr/>
                    <a:lstStyle/>
                    <a:p>
                      <a:pPr algn="just">
                        <a:lnSpc>
                          <a:spcPct val="107000"/>
                        </a:lnSpc>
                        <a:spcBef>
                          <a:spcPts val="200"/>
                        </a:spcBef>
                        <a:spcAft>
                          <a:spcPts val="200"/>
                        </a:spcAft>
                      </a:pPr>
                      <a:r>
                        <a:rPr lang="fr-FR" sz="950" dirty="0">
                          <a:effectLst/>
                        </a:rPr>
                        <a:t> </a:t>
                      </a:r>
                      <a:endParaRPr lang="fr-FR" sz="95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8374" marR="28374" marT="0" marB="0" anchor="ctr"/>
                </a:tc>
              </a:tr>
            </a:tbl>
          </a:graphicData>
        </a:graphic>
      </p:graphicFrame>
    </p:spTree>
    <p:extLst>
      <p:ext uri="{BB962C8B-B14F-4D97-AF65-F5344CB8AC3E}">
        <p14:creationId xmlns:p14="http://schemas.microsoft.com/office/powerpoint/2010/main" val="1187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5">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4 : </a:t>
            </a:r>
            <a:r>
              <a:rPr lang="fr-FR" sz="2200" dirty="0">
                <a:effectLst>
                  <a:outerShdw blurRad="38100" dist="38100" dir="2700000" algn="tl">
                    <a:srgbClr val="000000">
                      <a:alpha val="43137"/>
                    </a:srgbClr>
                  </a:outerShdw>
                </a:effectLst>
              </a:rPr>
              <a:t>Définir </a:t>
            </a:r>
            <a:r>
              <a:rPr lang="fr-FR" sz="2200" dirty="0" smtClean="0">
                <a:effectLst>
                  <a:outerShdw blurRad="38100" dist="38100" dir="2700000" algn="tl">
                    <a:srgbClr val="000000">
                      <a:alpha val="43137"/>
                    </a:srgbClr>
                  </a:outerShdw>
                </a:effectLst>
              </a:rPr>
              <a:t>l’</a:t>
            </a:r>
            <a:r>
              <a:rPr lang="fr-FR" sz="2200" b="1" dirty="0" smtClean="0">
                <a:solidFill>
                  <a:srgbClr val="FF0000"/>
                </a:solidFill>
                <a:effectLst>
                  <a:outerShdw blurRad="38100" dist="38100" dir="2700000" algn="tl">
                    <a:srgbClr val="000000">
                      <a:alpha val="43137"/>
                    </a:srgbClr>
                  </a:outerShdw>
                </a:effectLst>
              </a:rPr>
              <a:t>objectif </a:t>
            </a:r>
            <a:r>
              <a:rPr lang="fr-FR" sz="2200" b="1" dirty="0">
                <a:solidFill>
                  <a:srgbClr val="FF0000"/>
                </a:solidFill>
                <a:effectLst>
                  <a:outerShdw blurRad="38100" dist="38100" dir="2700000" algn="tl">
                    <a:srgbClr val="000000">
                      <a:alpha val="43137"/>
                    </a:srgbClr>
                  </a:outerShdw>
                </a:effectLst>
              </a:rPr>
              <a:t>du cycle </a:t>
            </a:r>
            <a:r>
              <a:rPr lang="fr-FR" sz="2200" dirty="0">
                <a:effectLst>
                  <a:outerShdw blurRad="38100" dist="38100" dir="2700000" algn="tl">
                    <a:srgbClr val="000000">
                      <a:alpha val="43137"/>
                    </a:srgbClr>
                  </a:outerShdw>
                </a:effectLst>
              </a:rPr>
              <a:t>et </a:t>
            </a:r>
            <a:r>
              <a:rPr lang="fr-FR" sz="2200" b="1" dirty="0">
                <a:solidFill>
                  <a:srgbClr val="FF0000"/>
                </a:solidFill>
                <a:effectLst>
                  <a:outerShdw blurRad="38100" dist="38100" dir="2700000" algn="tl">
                    <a:srgbClr val="000000">
                      <a:alpha val="43137"/>
                    </a:srgbClr>
                  </a:outerShdw>
                </a:effectLst>
              </a:rPr>
              <a:t>la forme de pratique scolaire </a:t>
            </a:r>
            <a:r>
              <a:rPr lang="fr-FR" sz="2200" dirty="0">
                <a:effectLst>
                  <a:outerShdw blurRad="38100" dist="38100" dir="2700000" algn="tl">
                    <a:srgbClr val="000000">
                      <a:alpha val="43137"/>
                    </a:srgbClr>
                  </a:outerShdw>
                </a:effectLst>
              </a:rPr>
              <a:t>permettant de synthétiser, d’exprimer, de développer et valider les compétences travaillées</a:t>
            </a:r>
            <a:r>
              <a:rPr lang="fr-FR" sz="2200" dirty="0" smtClean="0">
                <a:effectLst>
                  <a:outerShdw blurRad="38100" dist="38100" dir="2700000" algn="tl">
                    <a:srgbClr val="000000">
                      <a:alpha val="43137"/>
                    </a:srgbClr>
                  </a:outerShdw>
                </a:effectLst>
              </a:rPr>
              <a:t>.</a:t>
            </a:r>
            <a:endParaRPr lang="fr-FR" sz="22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606528" y="1152939"/>
            <a:ext cx="11211339" cy="5368564"/>
          </a:xfrm>
        </p:spPr>
        <p:txBody>
          <a:bodyPr>
            <a:normAutofit fontScale="85000" lnSpcReduction="20000"/>
          </a:bodyPr>
          <a:lstStyle/>
          <a:p>
            <a:pPr algn="just">
              <a:lnSpc>
                <a:spcPct val="150000"/>
              </a:lnSpc>
            </a:pPr>
            <a:r>
              <a:rPr lang="fr-FR" sz="2800" cap="none" dirty="0" smtClean="0">
                <a:solidFill>
                  <a:schemeClr val="tx1"/>
                </a:solidFill>
              </a:rPr>
              <a:t>	</a:t>
            </a:r>
            <a:r>
              <a:rPr lang="fr-FR" sz="3200" cap="none" dirty="0" smtClean="0">
                <a:solidFill>
                  <a:schemeClr val="tx1"/>
                </a:solidFill>
              </a:rPr>
              <a:t>Une fois que vous avez défini les compétences visées, il me semble important de définir l’</a:t>
            </a:r>
            <a:r>
              <a:rPr lang="fr-FR" sz="3200" cap="none" dirty="0" smtClean="0">
                <a:solidFill>
                  <a:srgbClr val="FF0000"/>
                </a:solidFill>
              </a:rPr>
              <a:t>objectif du cycle </a:t>
            </a:r>
            <a:r>
              <a:rPr lang="fr-FR" sz="3200" cap="none" dirty="0" smtClean="0">
                <a:solidFill>
                  <a:schemeClr val="tx1"/>
                </a:solidFill>
              </a:rPr>
              <a:t>qui synthétise ces compétences dans une tâche complexe.</a:t>
            </a:r>
          </a:p>
          <a:p>
            <a:pPr algn="just">
              <a:lnSpc>
                <a:spcPct val="150000"/>
              </a:lnSpc>
            </a:pPr>
            <a:r>
              <a:rPr lang="fr-FR" sz="3200" cap="none" dirty="0">
                <a:solidFill>
                  <a:schemeClr val="tx1"/>
                </a:solidFill>
              </a:rPr>
              <a:t>	</a:t>
            </a:r>
            <a:r>
              <a:rPr lang="fr-FR" sz="3200" cap="none" dirty="0" smtClean="0">
                <a:solidFill>
                  <a:schemeClr val="tx1"/>
                </a:solidFill>
              </a:rPr>
              <a:t>Cet objectif de cycle n’a de sens que s’il s’opérationnalise dans un contexte. Ce contexte scolaire est </a:t>
            </a:r>
            <a:r>
              <a:rPr lang="fr-FR" sz="3200" cap="none" dirty="0" smtClean="0">
                <a:solidFill>
                  <a:srgbClr val="FF0000"/>
                </a:solidFill>
              </a:rPr>
              <a:t>la forme de pratique scolaire </a:t>
            </a:r>
            <a:r>
              <a:rPr lang="fr-FR" sz="3200" cap="none" dirty="0" smtClean="0">
                <a:solidFill>
                  <a:schemeClr val="tx1"/>
                </a:solidFill>
              </a:rPr>
              <a:t>(</a:t>
            </a:r>
            <a:r>
              <a:rPr lang="fr-FR" sz="2800" cap="none" dirty="0" smtClean="0">
                <a:solidFill>
                  <a:schemeClr val="tx1"/>
                </a:solidFill>
              </a:rPr>
              <a:t>= traitement didactique de l’APSA support permettant l’apprentissage, l’expression et la validation de l’objet d’enseignement (= l’objectif de cycle) choisis</a:t>
            </a:r>
            <a:r>
              <a:rPr lang="fr-FR" sz="3200" cap="none" dirty="0" smtClean="0">
                <a:solidFill>
                  <a:schemeClr val="tx1"/>
                </a:solidFill>
              </a:rPr>
              <a:t>.)</a:t>
            </a:r>
          </a:p>
          <a:p>
            <a:pPr algn="just">
              <a:lnSpc>
                <a:spcPct val="150000"/>
              </a:lnSpc>
            </a:pPr>
            <a:r>
              <a:rPr lang="fr-FR" sz="3200" cap="none" dirty="0" smtClean="0">
                <a:solidFill>
                  <a:schemeClr val="tx1"/>
                </a:solidFill>
              </a:rPr>
              <a:t>	L’objectif de cycle et la forme de pratique scolaire doivent être étroitement liées.</a:t>
            </a:r>
          </a:p>
          <a:p>
            <a:pPr algn="just">
              <a:lnSpc>
                <a:spcPct val="150000"/>
              </a:lnSpc>
            </a:pPr>
            <a:endParaRPr lang="fr-FR" sz="3200" cap="none" dirty="0" smtClean="0">
              <a:solidFill>
                <a:schemeClr val="tx1"/>
              </a:solidFill>
            </a:endParaRPr>
          </a:p>
          <a:p>
            <a:pPr algn="just"/>
            <a:endParaRPr lang="fr-FR" sz="28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1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5">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4 : </a:t>
            </a:r>
            <a:r>
              <a:rPr lang="fr-FR" sz="2200" dirty="0">
                <a:effectLst>
                  <a:outerShdw blurRad="38100" dist="38100" dir="2700000" algn="tl">
                    <a:srgbClr val="000000">
                      <a:alpha val="43137"/>
                    </a:srgbClr>
                  </a:outerShdw>
                </a:effectLst>
              </a:rPr>
              <a:t>Définir </a:t>
            </a:r>
            <a:r>
              <a:rPr lang="fr-FR" sz="2200" dirty="0" smtClean="0">
                <a:effectLst>
                  <a:outerShdw blurRad="38100" dist="38100" dir="2700000" algn="tl">
                    <a:srgbClr val="000000">
                      <a:alpha val="43137"/>
                    </a:srgbClr>
                  </a:outerShdw>
                </a:effectLst>
              </a:rPr>
              <a:t>l’</a:t>
            </a:r>
            <a:r>
              <a:rPr lang="fr-FR" sz="2200" b="1" dirty="0" smtClean="0">
                <a:solidFill>
                  <a:srgbClr val="FF0000"/>
                </a:solidFill>
                <a:effectLst>
                  <a:outerShdw blurRad="38100" dist="38100" dir="2700000" algn="tl">
                    <a:srgbClr val="000000">
                      <a:alpha val="43137"/>
                    </a:srgbClr>
                  </a:outerShdw>
                </a:effectLst>
              </a:rPr>
              <a:t>objectif </a:t>
            </a:r>
            <a:r>
              <a:rPr lang="fr-FR" sz="2200" b="1" dirty="0">
                <a:solidFill>
                  <a:srgbClr val="FF0000"/>
                </a:solidFill>
                <a:effectLst>
                  <a:outerShdw blurRad="38100" dist="38100" dir="2700000" algn="tl">
                    <a:srgbClr val="000000">
                      <a:alpha val="43137"/>
                    </a:srgbClr>
                  </a:outerShdw>
                </a:effectLst>
              </a:rPr>
              <a:t>du cycle </a:t>
            </a:r>
            <a:r>
              <a:rPr lang="fr-FR" sz="2200" dirty="0">
                <a:effectLst>
                  <a:outerShdw blurRad="38100" dist="38100" dir="2700000" algn="tl">
                    <a:srgbClr val="000000">
                      <a:alpha val="43137"/>
                    </a:srgbClr>
                  </a:outerShdw>
                </a:effectLst>
              </a:rPr>
              <a:t>et </a:t>
            </a:r>
            <a:r>
              <a:rPr lang="fr-FR" sz="2200" b="1" dirty="0">
                <a:solidFill>
                  <a:srgbClr val="FF0000"/>
                </a:solidFill>
                <a:effectLst>
                  <a:outerShdw blurRad="38100" dist="38100" dir="2700000" algn="tl">
                    <a:srgbClr val="000000">
                      <a:alpha val="43137"/>
                    </a:srgbClr>
                  </a:outerShdw>
                </a:effectLst>
              </a:rPr>
              <a:t>la forme de pratique scolaire </a:t>
            </a:r>
            <a:r>
              <a:rPr lang="fr-FR" sz="2200" dirty="0">
                <a:effectLst>
                  <a:outerShdw blurRad="38100" dist="38100" dir="2700000" algn="tl">
                    <a:srgbClr val="000000">
                      <a:alpha val="43137"/>
                    </a:srgbClr>
                  </a:outerShdw>
                </a:effectLst>
              </a:rPr>
              <a:t>permettant de synthétiser, d’exprimer, de développer et valider les compétences travaillées</a:t>
            </a:r>
            <a:r>
              <a:rPr lang="fr-FR" sz="2200" dirty="0" smtClean="0">
                <a:effectLst>
                  <a:outerShdw blurRad="38100" dist="38100" dir="2700000" algn="tl">
                    <a:srgbClr val="000000">
                      <a:alpha val="43137"/>
                    </a:srgbClr>
                  </a:outerShdw>
                </a:effectLst>
              </a:rPr>
              <a:t>.</a:t>
            </a:r>
            <a:endParaRPr lang="fr-FR" sz="22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custDataLst>
              <p:tags r:id="rId2"/>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me 6"/>
          <p:cNvGraphicFramePr/>
          <p:nvPr>
            <p:custDataLst>
              <p:tags r:id="rId4"/>
            </p:custDataLst>
            <p:extLst>
              <p:ext uri="{D42A27DB-BD31-4B8C-83A1-F6EECF244321}">
                <p14:modId xmlns:p14="http://schemas.microsoft.com/office/powerpoint/2010/main" val="564361780"/>
              </p:ext>
            </p:extLst>
          </p:nvPr>
        </p:nvGraphicFramePr>
        <p:xfrm>
          <a:off x="1421296" y="1057804"/>
          <a:ext cx="9024730" cy="5758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9919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5">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4 : </a:t>
            </a:r>
            <a:r>
              <a:rPr lang="fr-FR" sz="2200" dirty="0">
                <a:effectLst>
                  <a:outerShdw blurRad="38100" dist="38100" dir="2700000" algn="tl">
                    <a:srgbClr val="000000">
                      <a:alpha val="43137"/>
                    </a:srgbClr>
                  </a:outerShdw>
                </a:effectLst>
              </a:rPr>
              <a:t>Définir </a:t>
            </a:r>
            <a:r>
              <a:rPr lang="fr-FR" sz="2200" dirty="0" smtClean="0">
                <a:effectLst>
                  <a:outerShdw blurRad="38100" dist="38100" dir="2700000" algn="tl">
                    <a:srgbClr val="000000">
                      <a:alpha val="43137"/>
                    </a:srgbClr>
                  </a:outerShdw>
                </a:effectLst>
              </a:rPr>
              <a:t>l’</a:t>
            </a:r>
            <a:r>
              <a:rPr lang="fr-FR" sz="2200" b="1" dirty="0" smtClean="0">
                <a:solidFill>
                  <a:srgbClr val="FF0000"/>
                </a:solidFill>
                <a:effectLst>
                  <a:outerShdw blurRad="38100" dist="38100" dir="2700000" algn="tl">
                    <a:srgbClr val="000000">
                      <a:alpha val="43137"/>
                    </a:srgbClr>
                  </a:outerShdw>
                </a:effectLst>
              </a:rPr>
              <a:t>objectif </a:t>
            </a:r>
            <a:r>
              <a:rPr lang="fr-FR" sz="2200" b="1" dirty="0">
                <a:solidFill>
                  <a:srgbClr val="FF0000"/>
                </a:solidFill>
                <a:effectLst>
                  <a:outerShdw blurRad="38100" dist="38100" dir="2700000" algn="tl">
                    <a:srgbClr val="000000">
                      <a:alpha val="43137"/>
                    </a:srgbClr>
                  </a:outerShdw>
                </a:effectLst>
              </a:rPr>
              <a:t>du cycle </a:t>
            </a:r>
            <a:r>
              <a:rPr lang="fr-FR" sz="2200" dirty="0">
                <a:effectLst>
                  <a:outerShdw blurRad="38100" dist="38100" dir="2700000" algn="tl">
                    <a:srgbClr val="000000">
                      <a:alpha val="43137"/>
                    </a:srgbClr>
                  </a:outerShdw>
                </a:effectLst>
              </a:rPr>
              <a:t>et </a:t>
            </a:r>
            <a:r>
              <a:rPr lang="fr-FR" sz="2200" b="1" dirty="0">
                <a:solidFill>
                  <a:srgbClr val="FF0000"/>
                </a:solidFill>
                <a:effectLst>
                  <a:outerShdw blurRad="38100" dist="38100" dir="2700000" algn="tl">
                    <a:srgbClr val="000000">
                      <a:alpha val="43137"/>
                    </a:srgbClr>
                  </a:outerShdw>
                </a:effectLst>
              </a:rPr>
              <a:t>la forme de pratique scolaire </a:t>
            </a:r>
            <a:r>
              <a:rPr lang="fr-FR" sz="2200" dirty="0">
                <a:effectLst>
                  <a:outerShdw blurRad="38100" dist="38100" dir="2700000" algn="tl">
                    <a:srgbClr val="000000">
                      <a:alpha val="43137"/>
                    </a:srgbClr>
                  </a:outerShdw>
                </a:effectLst>
              </a:rPr>
              <a:t>permettant de synthétiser, d’exprimer, de développer et valider les compétences travaillées</a:t>
            </a:r>
            <a:r>
              <a:rPr lang="fr-FR" sz="2200" dirty="0" smtClean="0">
                <a:effectLst>
                  <a:outerShdw blurRad="38100" dist="38100" dir="2700000" algn="tl">
                    <a:srgbClr val="000000">
                      <a:alpha val="43137"/>
                    </a:srgbClr>
                  </a:outerShdw>
                </a:effectLst>
              </a:rPr>
              <a:t>.</a:t>
            </a:r>
            <a:endParaRPr lang="fr-FR" sz="22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custDataLst>
              <p:tags r:id="rId2"/>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custDataLst>
              <p:tags r:id="rId4"/>
            </p:custDataLst>
          </p:nvPr>
        </p:nvSpPr>
        <p:spPr>
          <a:xfrm>
            <a:off x="1331844" y="1041400"/>
            <a:ext cx="8001000" cy="461665"/>
          </a:xfrm>
          <a:prstGeom prst="rect">
            <a:avLst/>
          </a:prstGeom>
          <a:noFill/>
        </p:spPr>
        <p:txBody>
          <a:bodyPr wrap="square" rtlCol="0">
            <a:spAutoFit/>
          </a:bodyPr>
          <a:lstStyle/>
          <a:p>
            <a:pPr algn="ctr"/>
            <a:r>
              <a:rPr lang="fr-FR" sz="2400" dirty="0" smtClean="0"/>
              <a:t>Exemple en vitesse / relai</a:t>
            </a:r>
            <a:endParaRPr lang="fr-FR" sz="2400" dirty="0"/>
          </a:p>
        </p:txBody>
      </p:sp>
      <p:sp>
        <p:nvSpPr>
          <p:cNvPr id="5" name="Rectangle 4"/>
          <p:cNvSpPr/>
          <p:nvPr>
            <p:custDataLst>
              <p:tags r:id="rId5"/>
            </p:custDataLst>
          </p:nvPr>
        </p:nvSpPr>
        <p:spPr>
          <a:xfrm>
            <a:off x="491067" y="1394043"/>
            <a:ext cx="11326799" cy="5006499"/>
          </a:xfrm>
          <a:prstGeom prst="rect">
            <a:avLst/>
          </a:prstGeom>
        </p:spPr>
        <p:txBody>
          <a:bodyPr wrap="square">
            <a:spAutoFit/>
          </a:bodyPr>
          <a:lstStyle/>
          <a:p>
            <a:pPr algn="just">
              <a:lnSpc>
                <a:spcPct val="150000"/>
              </a:lnSpc>
              <a:spcAft>
                <a:spcPts val="800"/>
              </a:spcAft>
            </a:pPr>
            <a:r>
              <a:rPr lang="fr-FR" sz="2800" b="1" u="sng" dirty="0">
                <a:latin typeface="Calibri" panose="020F0502020204030204" pitchFamily="34" charset="0"/>
                <a:ea typeface="Times New Roman" panose="02020603050405020304" pitchFamily="18" charset="0"/>
                <a:cs typeface="Times New Roman" panose="02020603050405020304" pitchFamily="18" charset="0"/>
              </a:rPr>
              <a:t>5ème </a:t>
            </a:r>
            <a:r>
              <a:rPr lang="fr-FR" sz="2000" b="1" u="sng" dirty="0">
                <a:latin typeface="Calibri" panose="020F0502020204030204" pitchFamily="34" charset="0"/>
                <a:ea typeface="Times New Roman" panose="02020603050405020304" pitchFamily="18" charset="0"/>
                <a:cs typeface="Times New Roman" panose="02020603050405020304" pitchFamily="18" charset="0"/>
              </a:rPr>
              <a:t>(coordonner les courses du donneur et du receveur pour perdre le moins de temps possible) </a:t>
            </a:r>
            <a:r>
              <a:rPr lang="fr-FR" sz="2400" b="1" u="sng" dirty="0">
                <a:latin typeface="Calibri" panose="020F0502020204030204" pitchFamily="34" charset="0"/>
                <a:ea typeface="Times New Roman" panose="02020603050405020304" pitchFamily="18" charset="0"/>
                <a:cs typeface="Times New Roman" panose="02020603050405020304" pitchFamily="18" charset="0"/>
              </a:rPr>
              <a:t>:</a:t>
            </a:r>
            <a:r>
              <a:rPr lang="fr-FR" sz="2400" dirty="0">
                <a:latin typeface="Calibri" panose="020F0502020204030204" pitchFamily="34" charset="0"/>
                <a:ea typeface="Times New Roman" panose="02020603050405020304" pitchFamily="18" charset="0"/>
                <a:cs typeface="Times New Roman" panose="02020603050405020304" pitchFamily="18" charset="0"/>
              </a:rPr>
              <a:t> </a:t>
            </a:r>
            <a:endParaRPr lang="fr-FR"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800"/>
              </a:spcAft>
            </a:pPr>
            <a:r>
              <a:rPr lang="fr-FR" sz="2000" dirty="0">
                <a:latin typeface="Calibri" panose="020F0502020204030204" pitchFamily="34" charset="0"/>
                <a:ea typeface="Times New Roman" panose="02020603050405020304" pitchFamily="18" charset="0"/>
                <a:cs typeface="Times New Roman" panose="02020603050405020304" pitchFamily="18" charset="0"/>
              </a:rPr>
              <a:t>Etre capable de savoir s’échauffer seul (A4-CG2) , connaitre le règlement  (A4-CG5) et savoir juger (A5-CG3) afin de s’organiser à 2 en courant au maximum de ses possibilités (A1-CG5) pour se transmettre le témoin dans les meilleurs conditions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possibles </a:t>
            </a:r>
            <a:r>
              <a:rPr lang="fr-FR" sz="2000" dirty="0">
                <a:latin typeface="Calibri" panose="020F0502020204030204" pitchFamily="34" charset="0"/>
                <a:ea typeface="Times New Roman" panose="02020603050405020304" pitchFamily="18" charset="0"/>
                <a:cs typeface="Times New Roman" panose="02020603050405020304" pitchFamily="18" charset="0"/>
              </a:rPr>
              <a:t>(A1-CG1</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rPr>
              <a:t>afin de minimiser les pertes de vitesse. Objectif : perf collective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 ou &lt; </a:t>
            </a:r>
            <a:r>
              <a:rPr lang="fr-FR" sz="2000" dirty="0">
                <a:latin typeface="Calibri" panose="020F0502020204030204" pitchFamily="34" charset="0"/>
                <a:ea typeface="Times New Roman" panose="02020603050405020304" pitchFamily="18" charset="0"/>
                <a:cs typeface="Times New Roman" panose="02020603050405020304" pitchFamily="18" charset="0"/>
              </a:rPr>
              <a:t>somme des perf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individuelles.</a:t>
            </a:r>
            <a:r>
              <a:rPr lang="fr-FR" sz="2000" dirty="0">
                <a:latin typeface="Calibri" panose="020F0502020204030204" pitchFamily="34" charset="0"/>
                <a:ea typeface="Times New Roman" panose="02020603050405020304" pitchFamily="18" charset="0"/>
                <a:cs typeface="Times New Roman" panose="02020603050405020304" pitchFamily="18" charset="0"/>
              </a:rPr>
              <a:t>	</a:t>
            </a:r>
          </a:p>
          <a:p>
            <a:pPr indent="449580" algn="just">
              <a:lnSpc>
                <a:spcPct val="150000"/>
              </a:lnSpc>
              <a:spcAft>
                <a:spcPts val="0"/>
              </a:spcAft>
            </a:pPr>
            <a:r>
              <a:rPr lang="fr-FR" sz="2400" b="1" u="sng" dirty="0">
                <a:latin typeface="Calibri" panose="020F0502020204030204" pitchFamily="34" charset="0"/>
                <a:ea typeface="Times New Roman" panose="02020603050405020304" pitchFamily="18" charset="0"/>
                <a:cs typeface="Times New Roman" panose="02020603050405020304" pitchFamily="18" charset="0"/>
              </a:rPr>
              <a:t>Dispositif :</a:t>
            </a:r>
            <a:r>
              <a:rPr lang="fr-FR" sz="2400" b="1"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Relai à 2 de 12 </a:t>
            </a:r>
            <a:r>
              <a:rPr lang="fr-FR" sz="2000" dirty="0">
                <a:latin typeface="Calibri" panose="020F0502020204030204" pitchFamily="34" charset="0"/>
                <a:ea typeface="Times New Roman" panose="02020603050405020304" pitchFamily="18" charset="0"/>
                <a:cs typeface="Times New Roman" panose="02020603050405020304" pitchFamily="18" charset="0"/>
              </a:rPr>
              <a:t>secondes de course avec zone de transmission de 20m et position du receveur à 15m. Plots repère de marque à 3.50m, 4m, 4.50m, 5m, 5.50m, 6m. </a:t>
            </a:r>
            <a:endParaRPr lang="fr-FR" sz="2000" dirty="0" smtClean="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0"/>
              </a:spcAft>
            </a:pPr>
            <a:r>
              <a:rPr lang="fr-FR" sz="2000" dirty="0" smtClean="0">
                <a:latin typeface="Calibri" panose="020F0502020204030204" pitchFamily="34" charset="0"/>
                <a:ea typeface="Times New Roman" panose="02020603050405020304" pitchFamily="18" charset="0"/>
                <a:cs typeface="Times New Roman" panose="02020603050405020304" pitchFamily="18" charset="0"/>
              </a:rPr>
              <a:t>Equipe </a:t>
            </a:r>
            <a:r>
              <a:rPr lang="fr-FR" sz="2000" dirty="0">
                <a:latin typeface="Calibri" panose="020F0502020204030204" pitchFamily="34" charset="0"/>
                <a:ea typeface="Times New Roman" panose="02020603050405020304" pitchFamily="18" charset="0"/>
                <a:cs typeface="Times New Roman" panose="02020603050405020304" pitchFamily="18" charset="0"/>
              </a:rPr>
              <a:t>de 3, 3 courses : A donne à B, B donne à C, C donne à A. </a:t>
            </a:r>
            <a:endParaRPr lang="fr-FR" sz="2000" dirty="0" smtClean="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0"/>
              </a:spcAft>
            </a:pPr>
            <a:r>
              <a:rPr lang="fr-FR" sz="2000" dirty="0" smtClean="0">
                <a:latin typeface="Calibri" panose="020F0502020204030204" pitchFamily="34" charset="0"/>
                <a:ea typeface="Times New Roman" panose="02020603050405020304" pitchFamily="18" charset="0"/>
                <a:cs typeface="Times New Roman" panose="02020603050405020304" pitchFamily="18" charset="0"/>
              </a:rPr>
              <a:t>Indicateur </a:t>
            </a:r>
            <a:r>
              <a:rPr lang="fr-FR" sz="2000" dirty="0">
                <a:latin typeface="Calibri" panose="020F0502020204030204" pitchFamily="34" charset="0"/>
                <a:ea typeface="Times New Roman" panose="02020603050405020304" pitchFamily="18" charset="0"/>
                <a:cs typeface="Times New Roman" panose="02020603050405020304" pitchFamily="18" charset="0"/>
              </a:rPr>
              <a:t>du relai </a:t>
            </a:r>
            <a:r>
              <a:rPr lang="fr-FR" sz="3200"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rPr>
              <a:t>ou </a:t>
            </a:r>
            <a:r>
              <a:rPr lang="fr-FR" sz="3200" dirty="0">
                <a:latin typeface="Calibri" panose="020F0502020204030204" pitchFamily="34" charset="0"/>
                <a:ea typeface="Times New Roman" panose="02020603050405020304" pitchFamily="18" charset="0"/>
                <a:cs typeface="Times New Roman" panose="02020603050405020304" pitchFamily="18" charset="0"/>
              </a:rPr>
              <a:t>&lt;</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 </a:t>
            </a:r>
            <a:r>
              <a:rPr lang="fr-FR" sz="2000" dirty="0">
                <a:latin typeface="Calibri" panose="020F0502020204030204" pitchFamily="34" charset="0"/>
                <a:ea typeface="Times New Roman" panose="02020603050405020304" pitchFamily="18" charset="0"/>
                <a:cs typeface="Times New Roman" panose="02020603050405020304" pitchFamily="18" charset="0"/>
              </a:rPr>
              <a:t>à la somme des performances </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24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5">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4 : </a:t>
            </a:r>
            <a:r>
              <a:rPr lang="fr-FR" sz="2200" dirty="0">
                <a:effectLst>
                  <a:outerShdw blurRad="38100" dist="38100" dir="2700000" algn="tl">
                    <a:srgbClr val="000000">
                      <a:alpha val="43137"/>
                    </a:srgbClr>
                  </a:outerShdw>
                </a:effectLst>
              </a:rPr>
              <a:t>Définir </a:t>
            </a:r>
            <a:r>
              <a:rPr lang="fr-FR" sz="2200" dirty="0" smtClean="0">
                <a:effectLst>
                  <a:outerShdw blurRad="38100" dist="38100" dir="2700000" algn="tl">
                    <a:srgbClr val="000000">
                      <a:alpha val="43137"/>
                    </a:srgbClr>
                  </a:outerShdw>
                </a:effectLst>
              </a:rPr>
              <a:t>l’</a:t>
            </a:r>
            <a:r>
              <a:rPr lang="fr-FR" sz="2200" b="1" dirty="0" smtClean="0">
                <a:solidFill>
                  <a:srgbClr val="FF0000"/>
                </a:solidFill>
                <a:effectLst>
                  <a:outerShdw blurRad="38100" dist="38100" dir="2700000" algn="tl">
                    <a:srgbClr val="000000">
                      <a:alpha val="43137"/>
                    </a:srgbClr>
                  </a:outerShdw>
                </a:effectLst>
              </a:rPr>
              <a:t>objectif </a:t>
            </a:r>
            <a:r>
              <a:rPr lang="fr-FR" sz="2200" b="1" dirty="0">
                <a:solidFill>
                  <a:srgbClr val="FF0000"/>
                </a:solidFill>
                <a:effectLst>
                  <a:outerShdw blurRad="38100" dist="38100" dir="2700000" algn="tl">
                    <a:srgbClr val="000000">
                      <a:alpha val="43137"/>
                    </a:srgbClr>
                  </a:outerShdw>
                </a:effectLst>
              </a:rPr>
              <a:t>du cycle </a:t>
            </a:r>
            <a:r>
              <a:rPr lang="fr-FR" sz="2200" dirty="0">
                <a:effectLst>
                  <a:outerShdw blurRad="38100" dist="38100" dir="2700000" algn="tl">
                    <a:srgbClr val="000000">
                      <a:alpha val="43137"/>
                    </a:srgbClr>
                  </a:outerShdw>
                </a:effectLst>
              </a:rPr>
              <a:t>et </a:t>
            </a:r>
            <a:r>
              <a:rPr lang="fr-FR" sz="2200" b="1" dirty="0">
                <a:solidFill>
                  <a:srgbClr val="FF0000"/>
                </a:solidFill>
                <a:effectLst>
                  <a:outerShdw blurRad="38100" dist="38100" dir="2700000" algn="tl">
                    <a:srgbClr val="000000">
                      <a:alpha val="43137"/>
                    </a:srgbClr>
                  </a:outerShdw>
                </a:effectLst>
              </a:rPr>
              <a:t>la forme de pratique scolaire </a:t>
            </a:r>
            <a:r>
              <a:rPr lang="fr-FR" sz="2200" dirty="0">
                <a:effectLst>
                  <a:outerShdw blurRad="38100" dist="38100" dir="2700000" algn="tl">
                    <a:srgbClr val="000000">
                      <a:alpha val="43137"/>
                    </a:srgbClr>
                  </a:outerShdw>
                </a:effectLst>
              </a:rPr>
              <a:t>permettant de synthétiser, d’exprimer, de développer et valider les compétences travaillées</a:t>
            </a:r>
            <a:r>
              <a:rPr lang="fr-FR" sz="2200" dirty="0" smtClean="0">
                <a:effectLst>
                  <a:outerShdw blurRad="38100" dist="38100" dir="2700000" algn="tl">
                    <a:srgbClr val="000000">
                      <a:alpha val="43137"/>
                    </a:srgbClr>
                  </a:outerShdw>
                </a:effectLst>
              </a:rPr>
              <a:t>.</a:t>
            </a:r>
            <a:endParaRPr lang="fr-FR" sz="2200" dirty="0">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custDataLst>
              <p:tags r:id="rId2"/>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custDataLst>
              <p:tags r:id="rId4"/>
            </p:custDataLst>
          </p:nvPr>
        </p:nvSpPr>
        <p:spPr>
          <a:xfrm>
            <a:off x="1331844" y="1041400"/>
            <a:ext cx="8001000" cy="461665"/>
          </a:xfrm>
          <a:prstGeom prst="rect">
            <a:avLst/>
          </a:prstGeom>
          <a:noFill/>
        </p:spPr>
        <p:txBody>
          <a:bodyPr wrap="square" rtlCol="0">
            <a:spAutoFit/>
          </a:bodyPr>
          <a:lstStyle/>
          <a:p>
            <a:pPr algn="ctr"/>
            <a:r>
              <a:rPr lang="fr-FR" sz="2400" dirty="0" smtClean="0"/>
              <a:t>Exemple en vitesse / relai</a:t>
            </a:r>
            <a:endParaRPr lang="fr-FR" sz="2400" dirty="0"/>
          </a:p>
        </p:txBody>
      </p:sp>
      <p:sp>
        <p:nvSpPr>
          <p:cNvPr id="7" name="Rectangle 6"/>
          <p:cNvSpPr/>
          <p:nvPr>
            <p:custDataLst>
              <p:tags r:id="rId5"/>
            </p:custDataLst>
          </p:nvPr>
        </p:nvSpPr>
        <p:spPr>
          <a:xfrm>
            <a:off x="491067" y="1503065"/>
            <a:ext cx="11525342" cy="5078313"/>
          </a:xfrm>
          <a:prstGeom prst="rect">
            <a:avLst/>
          </a:prstGeom>
        </p:spPr>
        <p:txBody>
          <a:bodyPr wrap="square">
            <a:spAutoFit/>
          </a:bodyPr>
          <a:lstStyle/>
          <a:p>
            <a:pPr algn="just">
              <a:lnSpc>
                <a:spcPct val="150000"/>
              </a:lnSpc>
              <a:spcAft>
                <a:spcPts val="0"/>
              </a:spcAft>
            </a:pPr>
            <a:r>
              <a:rPr lang="fr-FR" sz="2800" b="1" u="sng" dirty="0">
                <a:latin typeface="Calibri" panose="020F0502020204030204" pitchFamily="34" charset="0"/>
                <a:ea typeface="Times New Roman" panose="02020603050405020304" pitchFamily="18" charset="0"/>
                <a:cs typeface="Times New Roman" panose="02020603050405020304" pitchFamily="18" charset="0"/>
              </a:rPr>
              <a:t>3ème </a:t>
            </a:r>
            <a:r>
              <a:rPr lang="fr-FR" sz="2000" b="1" u="sng" dirty="0">
                <a:latin typeface="Calibri" panose="020F0502020204030204" pitchFamily="34" charset="0"/>
                <a:ea typeface="Times New Roman" panose="02020603050405020304" pitchFamily="18" charset="0"/>
                <a:cs typeface="Times New Roman" panose="02020603050405020304" pitchFamily="18" charset="0"/>
              </a:rPr>
              <a:t>(Trouver le meilleur compromis risque/sécurité pour choisir la bonne zone de transmission permettant de performer collectivement)</a:t>
            </a:r>
            <a:r>
              <a:rPr lang="fr-FR" sz="2400" b="1" u="sng" dirty="0">
                <a:latin typeface="Calibri" panose="020F0502020204030204" pitchFamily="34" charset="0"/>
                <a:ea typeface="Times New Roman" panose="02020603050405020304" pitchFamily="18" charset="0"/>
                <a:cs typeface="Times New Roman" panose="02020603050405020304" pitchFamily="18" charset="0"/>
              </a:rPr>
              <a:t>:</a:t>
            </a:r>
            <a:r>
              <a:rPr lang="fr-FR" dirty="0">
                <a:latin typeface="Calibri" panose="020F0502020204030204" pitchFamily="34" charset="0"/>
                <a:ea typeface="Times New Roman" panose="02020603050405020304" pitchFamily="18" charset="0"/>
                <a:cs typeface="Times New Roman" panose="02020603050405020304" pitchFamily="18" charset="0"/>
              </a:rPr>
              <a:t> </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indent="449580" algn="just">
              <a:lnSpc>
                <a:spcPct val="150000"/>
              </a:lnSpc>
              <a:spcAft>
                <a:spcPts val="0"/>
              </a:spcAft>
            </a:pPr>
            <a:r>
              <a:rPr lang="fr-FR" sz="2000" dirty="0">
                <a:latin typeface="Calibri" panose="020F0502020204030204" pitchFamily="34" charset="0"/>
                <a:ea typeface="Times New Roman" panose="02020603050405020304" pitchFamily="18" charset="0"/>
                <a:cs typeface="Times New Roman" panose="02020603050405020304" pitchFamily="18" charset="0"/>
              </a:rPr>
              <a:t>Etre capable d’échauffer un groupe ou s’échauffer en groupe (A4-CG3), savoir juger (A5-CG3) et savoir observer ses camarades (A5-CG2) pour les conseiller afin d’élaborer un projet (A1-CG2) permettant d’optimiser la performance selon l’épreuve proposée (A3-CG2).</a:t>
            </a:r>
            <a:r>
              <a:rPr lang="fr-FR" sz="2000" u="sng" dirty="0">
                <a:latin typeface="Calibri" panose="020F0502020204030204" pitchFamily="34" charset="0"/>
                <a:ea typeface="Times New Roman" panose="02020603050405020304" pitchFamily="18" charset="0"/>
                <a:cs typeface="Times New Roman" panose="02020603050405020304" pitchFamily="18" charset="0"/>
              </a:rPr>
              <a:t> </a:t>
            </a:r>
            <a:endParaRPr lang="fr-FR" sz="2000" dirty="0">
              <a:latin typeface="Calibri" panose="020F0502020204030204" pitchFamily="34" charset="0"/>
              <a:ea typeface="Times New Roman" panose="02020603050405020304" pitchFamily="18" charset="0"/>
              <a:cs typeface="Times New Roman" panose="02020603050405020304" pitchFamily="18" charset="0"/>
            </a:endParaRPr>
          </a:p>
          <a:p>
            <a:pPr indent="449580">
              <a:lnSpc>
                <a:spcPct val="150000"/>
              </a:lnSpc>
              <a:spcAft>
                <a:spcPts val="0"/>
              </a:spcAft>
            </a:pPr>
            <a:r>
              <a:rPr lang="fr-FR" sz="2400" b="1" u="sng" dirty="0">
                <a:latin typeface="Calibri" panose="020F0502020204030204" pitchFamily="34" charset="0"/>
                <a:ea typeface="Times New Roman" panose="02020603050405020304" pitchFamily="18" charset="0"/>
                <a:cs typeface="Times New Roman" panose="02020603050405020304" pitchFamily="18" charset="0"/>
              </a:rPr>
              <a:t>Dispositif :</a:t>
            </a:r>
            <a:r>
              <a:rPr lang="fr-FR" sz="2400" b="1" dirty="0">
                <a:latin typeface="Calibri" panose="020F0502020204030204" pitchFamily="34" charset="0"/>
                <a:ea typeface="Times New Roman" panose="02020603050405020304" pitchFamily="18" charset="0"/>
                <a:cs typeface="Times New Roman" panose="02020603050405020304" pitchFamily="18" charset="0"/>
              </a:rPr>
              <a:t>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Relai à 2 de 12 sec </a:t>
            </a:r>
            <a:r>
              <a:rPr lang="fr-FR" sz="2000" dirty="0">
                <a:latin typeface="Calibri" panose="020F0502020204030204" pitchFamily="34" charset="0"/>
                <a:ea typeface="Times New Roman" panose="02020603050405020304" pitchFamily="18" charset="0"/>
                <a:cs typeface="Times New Roman" panose="02020603050405020304" pitchFamily="18" charset="0"/>
              </a:rPr>
              <a:t>de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course, </a:t>
            </a:r>
            <a:r>
              <a:rPr lang="fr-FR" sz="2000" dirty="0">
                <a:latin typeface="Calibri" panose="020F0502020204030204" pitchFamily="34" charset="0"/>
                <a:ea typeface="Times New Roman" panose="02020603050405020304" pitchFamily="18" charset="0"/>
                <a:cs typeface="Times New Roman" panose="02020603050405020304" pitchFamily="18" charset="0"/>
              </a:rPr>
              <a:t>avec un zone de transmission de 10m à choisir (20 à 30m, 25 à 35m ou 35 à 40m) et position du receveur à 15m. </a:t>
            </a:r>
            <a:r>
              <a:rPr lang="fr-FR" sz="2000" b="1" dirty="0">
                <a:latin typeface="Calibri" panose="020F0502020204030204" pitchFamily="34" charset="0"/>
                <a:ea typeface="Times New Roman" panose="02020603050405020304" pitchFamily="18" charset="0"/>
                <a:cs typeface="Times New Roman" panose="02020603050405020304" pitchFamily="18" charset="0"/>
              </a:rPr>
              <a:t>Le plot </a:t>
            </a:r>
            <a:r>
              <a:rPr lang="fr-FR" sz="2000" b="1" dirty="0" smtClean="0">
                <a:latin typeface="Calibri" panose="020F0502020204030204" pitchFamily="34" charset="0"/>
                <a:ea typeface="Times New Roman" panose="02020603050405020304" pitchFamily="18" charset="0"/>
                <a:cs typeface="Times New Roman" panose="02020603050405020304" pitchFamily="18" charset="0"/>
              </a:rPr>
              <a:t>repère </a:t>
            </a:r>
            <a:r>
              <a:rPr lang="fr-FR" sz="2000" b="1" dirty="0">
                <a:latin typeface="Calibri" panose="020F0502020204030204" pitchFamily="34" charset="0"/>
                <a:ea typeface="Times New Roman" panose="02020603050405020304" pitchFamily="18" charset="0"/>
                <a:cs typeface="Times New Roman" panose="02020603050405020304" pitchFamily="18" charset="0"/>
              </a:rPr>
              <a:t>de marque est à positionner par l’élève receveur</a:t>
            </a:r>
            <a:r>
              <a:rPr lang="fr-FR" sz="2000" dirty="0">
                <a:latin typeface="Calibri" panose="020F0502020204030204" pitchFamily="34" charset="0"/>
                <a:ea typeface="Times New Roman" panose="02020603050405020304" pitchFamily="18" charset="0"/>
                <a:cs typeface="Times New Roman" panose="02020603050405020304" pitchFamily="18" charset="0"/>
              </a:rPr>
              <a:t>. </a:t>
            </a:r>
            <a:endParaRPr lang="fr-FR" sz="2000" dirty="0" smtClean="0">
              <a:latin typeface="Calibri" panose="020F0502020204030204" pitchFamily="34" charset="0"/>
              <a:ea typeface="Times New Roman" panose="02020603050405020304" pitchFamily="18" charset="0"/>
              <a:cs typeface="Times New Roman" panose="02020603050405020304" pitchFamily="18" charset="0"/>
            </a:endParaRPr>
          </a:p>
          <a:p>
            <a:pPr indent="449580">
              <a:lnSpc>
                <a:spcPct val="150000"/>
              </a:lnSpc>
              <a:spcAft>
                <a:spcPts val="0"/>
              </a:spcAft>
            </a:pPr>
            <a:r>
              <a:rPr lang="fr-FR" sz="2000" dirty="0" smtClean="0">
                <a:latin typeface="Calibri" panose="020F0502020204030204" pitchFamily="34" charset="0"/>
                <a:ea typeface="Times New Roman" panose="02020603050405020304" pitchFamily="18" charset="0"/>
                <a:cs typeface="Times New Roman" panose="02020603050405020304" pitchFamily="18" charset="0"/>
              </a:rPr>
              <a:t>Equipe </a:t>
            </a:r>
            <a:r>
              <a:rPr lang="fr-FR" sz="2000" dirty="0">
                <a:latin typeface="Calibri" panose="020F0502020204030204" pitchFamily="34" charset="0"/>
                <a:ea typeface="Times New Roman" panose="02020603050405020304" pitchFamily="18" charset="0"/>
                <a:cs typeface="Times New Roman" panose="02020603050405020304" pitchFamily="18" charset="0"/>
              </a:rPr>
              <a:t>de 3, 3 courses avec 2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possibilités soit </a:t>
            </a:r>
            <a:r>
              <a:rPr lang="fr-FR" sz="2000" dirty="0">
                <a:latin typeface="Calibri" panose="020F0502020204030204" pitchFamily="34" charset="0"/>
                <a:ea typeface="Times New Roman" panose="02020603050405020304" pitchFamily="18" charset="0"/>
                <a:cs typeface="Times New Roman" panose="02020603050405020304" pitchFamily="18" charset="0"/>
              </a:rPr>
              <a:t>A donne à B, B donne à C, C donne à A ou bien B </a:t>
            </a:r>
            <a:r>
              <a:rPr lang="fr-FR" sz="2000" dirty="0" smtClean="0">
                <a:latin typeface="Calibri" panose="020F0502020204030204" pitchFamily="34" charset="0"/>
                <a:ea typeface="Times New Roman" panose="02020603050405020304" pitchFamily="18" charset="0"/>
                <a:cs typeface="Times New Roman" panose="02020603050405020304" pitchFamily="18" charset="0"/>
              </a:rPr>
              <a:t>donne </a:t>
            </a:r>
            <a:r>
              <a:rPr lang="fr-FR" sz="2000" dirty="0">
                <a:latin typeface="Calibri" panose="020F0502020204030204" pitchFamily="34" charset="0"/>
                <a:ea typeface="Times New Roman" panose="02020603050405020304" pitchFamily="18" charset="0"/>
                <a:cs typeface="Times New Roman" panose="02020603050405020304" pitchFamily="18" charset="0"/>
              </a:rPr>
              <a:t>à A, A donne à C et C donne à B.</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61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de </a:t>
            </a:r>
            <a:r>
              <a:rPr lang="fr-FR" sz="2200" dirty="0">
                <a:effectLst>
                  <a:outerShdw blurRad="38100" dist="38100" dir="2700000" algn="tl">
                    <a:srgbClr val="000000">
                      <a:alpha val="43137"/>
                    </a:srgbClr>
                  </a:outerShdw>
                </a:effectLst>
              </a:rPr>
              <a:t>manière générale.</a:t>
            </a:r>
          </a:p>
        </p:txBody>
      </p:sp>
      <p:sp>
        <p:nvSpPr>
          <p:cNvPr id="3" name="Espace réservé du texte 2"/>
          <p:cNvSpPr>
            <a:spLocks noGrp="1"/>
          </p:cNvSpPr>
          <p:nvPr>
            <p:ph type="body" idx="1"/>
            <p:custDataLst>
              <p:tags r:id="rId2"/>
            </p:custDataLst>
          </p:nvPr>
        </p:nvSpPr>
        <p:spPr>
          <a:xfrm>
            <a:off x="606528" y="1152939"/>
            <a:ext cx="11211339" cy="5368564"/>
          </a:xfrm>
        </p:spPr>
        <p:txBody>
          <a:bodyPr>
            <a:normAutofit/>
          </a:bodyPr>
          <a:lstStyle/>
          <a:p>
            <a:pPr algn="just">
              <a:lnSpc>
                <a:spcPct val="150000"/>
              </a:lnSpc>
            </a:pPr>
            <a:r>
              <a:rPr lang="fr-FR" sz="2800" cap="none" dirty="0" smtClean="0">
                <a:solidFill>
                  <a:schemeClr val="tx1"/>
                </a:solidFill>
              </a:rPr>
              <a:t>	</a:t>
            </a:r>
            <a:r>
              <a:rPr lang="fr-FR" sz="3000" cap="none" dirty="0" smtClean="0">
                <a:solidFill>
                  <a:schemeClr val="tx1"/>
                </a:solidFill>
              </a:rPr>
              <a:t>Une fois que vous avez défini les «enjeux d’apprentissage» pour le champ d’apprentissage, les compétences visées dans l’APSA, l’objectif du cycle et la forme de pratique scolaire, il reste à définir les niveaux d’acquisitions.</a:t>
            </a:r>
          </a:p>
          <a:p>
            <a:pPr algn="just">
              <a:lnSpc>
                <a:spcPct val="150000"/>
              </a:lnSpc>
            </a:pPr>
            <a:r>
              <a:rPr lang="fr-FR" sz="3000" cap="none" dirty="0">
                <a:solidFill>
                  <a:schemeClr val="tx1"/>
                </a:solidFill>
              </a:rPr>
              <a:t>	</a:t>
            </a:r>
            <a:r>
              <a:rPr lang="fr-FR" sz="3000" cap="none" dirty="0" smtClean="0">
                <a:solidFill>
                  <a:schemeClr val="tx1"/>
                </a:solidFill>
              </a:rPr>
              <a:t>Ces niveaux peuvent être définis au </a:t>
            </a:r>
            <a:r>
              <a:rPr lang="fr-FR" sz="3000" cap="none" dirty="0" smtClean="0">
                <a:solidFill>
                  <a:srgbClr val="FF0000"/>
                </a:solidFill>
              </a:rPr>
              <a:t>niveau global </a:t>
            </a:r>
            <a:r>
              <a:rPr lang="fr-FR" sz="3000" cap="none" dirty="0" smtClean="0">
                <a:solidFill>
                  <a:schemeClr val="tx1"/>
                </a:solidFill>
              </a:rPr>
              <a:t>(en lien avec l’objectif du cycle et la forme de pratique scolaire) et/ou au </a:t>
            </a:r>
            <a:r>
              <a:rPr lang="fr-FR" sz="3000" cap="none" dirty="0" smtClean="0">
                <a:solidFill>
                  <a:srgbClr val="FF0000"/>
                </a:solidFill>
              </a:rPr>
              <a:t>niveau des compétences visées</a:t>
            </a:r>
            <a:r>
              <a:rPr lang="fr-FR" sz="3000" cap="none" dirty="0" smtClean="0">
                <a:solidFill>
                  <a:schemeClr val="tx1"/>
                </a:solidFill>
              </a:rPr>
              <a:t>.</a:t>
            </a:r>
          </a:p>
          <a:p>
            <a:pPr algn="just"/>
            <a:endParaRPr lang="fr-FR" sz="28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3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8" y="1152939"/>
            <a:ext cx="11211339" cy="5368564"/>
          </a:xfrm>
        </p:spPr>
        <p:txBody>
          <a:bodyPr>
            <a:normAutofit lnSpcReduction="10000"/>
          </a:bodyPr>
          <a:lstStyle/>
          <a:p>
            <a:pPr algn="just">
              <a:lnSpc>
                <a:spcPct val="150000"/>
              </a:lnSpc>
            </a:pPr>
            <a:r>
              <a:rPr lang="fr-FR" sz="3200" cap="none" dirty="0" smtClean="0">
                <a:solidFill>
                  <a:schemeClr val="tx1"/>
                </a:solidFill>
              </a:rPr>
              <a:t>Ces niveaux peuvent servir à 3 étapes :</a:t>
            </a:r>
          </a:p>
          <a:p>
            <a:pPr lvl="2" algn="just">
              <a:lnSpc>
                <a:spcPct val="150000"/>
              </a:lnSpc>
            </a:pPr>
            <a:r>
              <a:rPr lang="fr-FR" sz="3000" cap="none" dirty="0" smtClean="0">
                <a:solidFill>
                  <a:schemeClr val="tx1"/>
                </a:solidFill>
              </a:rPr>
              <a:t>- Pour faire un diagnostic de niveau initial des élèves.</a:t>
            </a:r>
          </a:p>
          <a:p>
            <a:pPr lvl="2" algn="just">
              <a:lnSpc>
                <a:spcPct val="150000"/>
              </a:lnSpc>
            </a:pPr>
            <a:r>
              <a:rPr lang="fr-FR" sz="3000" cap="none" dirty="0" smtClean="0">
                <a:solidFill>
                  <a:schemeClr val="tx1"/>
                </a:solidFill>
              </a:rPr>
              <a:t>- Pour évaluer les progrès durant le cycle.</a:t>
            </a:r>
          </a:p>
          <a:p>
            <a:pPr lvl="2" algn="just">
              <a:lnSpc>
                <a:spcPct val="150000"/>
              </a:lnSpc>
            </a:pPr>
            <a:r>
              <a:rPr lang="fr-FR" sz="3000" cap="none" dirty="0" smtClean="0">
                <a:solidFill>
                  <a:schemeClr val="tx1"/>
                </a:solidFill>
              </a:rPr>
              <a:t>- Pour faire le bilan des acquisitions.</a:t>
            </a:r>
          </a:p>
          <a:p>
            <a:pPr algn="just">
              <a:lnSpc>
                <a:spcPct val="150000"/>
              </a:lnSpc>
            </a:pPr>
            <a:r>
              <a:rPr lang="fr-FR" sz="3200" cap="none" dirty="0" smtClean="0">
                <a:solidFill>
                  <a:schemeClr val="tx1"/>
                </a:solidFill>
              </a:rPr>
              <a:t>Ces niveaux peuvent servir :</a:t>
            </a:r>
          </a:p>
          <a:p>
            <a:pPr marL="1371600" lvl="2" indent="-457200" algn="just">
              <a:lnSpc>
                <a:spcPct val="150000"/>
              </a:lnSpc>
              <a:buFontTx/>
              <a:buChar char="-"/>
            </a:pPr>
            <a:r>
              <a:rPr lang="fr-FR" sz="3000" cap="none" dirty="0" smtClean="0">
                <a:solidFill>
                  <a:schemeClr val="tx1"/>
                </a:solidFill>
              </a:rPr>
              <a:t>À l’enseignant pour identifier où en sont ses élèves</a:t>
            </a:r>
          </a:p>
          <a:p>
            <a:pPr marL="1371600" lvl="2" indent="-457200" algn="just">
              <a:lnSpc>
                <a:spcPct val="150000"/>
              </a:lnSpc>
              <a:buFontTx/>
              <a:buChar char="-"/>
            </a:pPr>
            <a:r>
              <a:rPr lang="fr-FR" sz="3000" cap="none" dirty="0" smtClean="0">
                <a:solidFill>
                  <a:schemeClr val="tx1"/>
                </a:solidFill>
              </a:rPr>
              <a:t>A l’élève pour identifier son niveau et objectiver ses progrès</a:t>
            </a:r>
          </a:p>
          <a:p>
            <a:pPr algn="just"/>
            <a:endParaRPr lang="fr-FR" sz="28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39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000"/>
                                        <p:tgtEl>
                                          <p:spTgt spid="3">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0"/>
                                        <p:tgtEl>
                                          <p:spTgt spid="3">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3000"/>
                                        <p:tgtEl>
                                          <p:spTgt spid="3">
                                            <p:txEl>
                                              <p:pRg st="3" end="3"/>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3000"/>
                                        <p:tgtEl>
                                          <p:spTgt spid="3">
                                            <p:txEl>
                                              <p:pRg st="4" end="4"/>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3000"/>
                                        <p:tgtEl>
                                          <p:spTgt spid="3">
                                            <p:txEl>
                                              <p:pRg st="5" end="5"/>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8" y="1152939"/>
            <a:ext cx="11211339" cy="5368564"/>
          </a:xfrm>
        </p:spPr>
        <p:txBody>
          <a:bodyPr>
            <a:normAutofit/>
          </a:bodyPr>
          <a:lstStyle/>
          <a:p>
            <a:pPr lvl="1" indent="-457200" algn="just">
              <a:lnSpc>
                <a:spcPct val="150000"/>
              </a:lnSpc>
            </a:pPr>
            <a:r>
              <a:rPr lang="fr-FR" sz="3000" cap="none" dirty="0" smtClean="0">
                <a:solidFill>
                  <a:schemeClr val="tx1"/>
                </a:solidFill>
              </a:rPr>
              <a:t>J’ai fait le choix de définir 4 niveaux en lien avec ceux des programmes et de l’évaluation au DNB : </a:t>
            </a:r>
          </a:p>
          <a:p>
            <a:pPr marL="914400" lvl="1" indent="-457200" algn="just">
              <a:lnSpc>
                <a:spcPct val="150000"/>
              </a:lnSpc>
              <a:buFontTx/>
              <a:buChar char="-"/>
            </a:pPr>
            <a:r>
              <a:rPr lang="fr-FR" sz="3000" cap="none" dirty="0" smtClean="0">
                <a:solidFill>
                  <a:schemeClr val="tx1"/>
                </a:solidFill>
              </a:rPr>
              <a:t>Objectifs d’apprentissage non atteints</a:t>
            </a:r>
          </a:p>
          <a:p>
            <a:pPr marL="914400" lvl="1" indent="-457200" algn="just">
              <a:lnSpc>
                <a:spcPct val="150000"/>
              </a:lnSpc>
              <a:buFontTx/>
              <a:buChar char="-"/>
            </a:pPr>
            <a:r>
              <a:rPr lang="fr-FR" sz="3000" cap="none" dirty="0">
                <a:solidFill>
                  <a:schemeClr val="tx1"/>
                </a:solidFill>
              </a:rPr>
              <a:t>Objectifs d’apprentissage </a:t>
            </a:r>
            <a:r>
              <a:rPr lang="fr-FR" sz="3000" cap="none" dirty="0" smtClean="0">
                <a:solidFill>
                  <a:schemeClr val="tx1"/>
                </a:solidFill>
              </a:rPr>
              <a:t>partiellement atteints</a:t>
            </a:r>
          </a:p>
          <a:p>
            <a:pPr marL="914400" lvl="1" indent="-457200" algn="just">
              <a:lnSpc>
                <a:spcPct val="150000"/>
              </a:lnSpc>
              <a:buFontTx/>
              <a:buChar char="-"/>
            </a:pPr>
            <a:r>
              <a:rPr lang="fr-FR" sz="3000" cap="none" dirty="0">
                <a:solidFill>
                  <a:schemeClr val="tx1"/>
                </a:solidFill>
              </a:rPr>
              <a:t>Objectifs d’apprentissage </a:t>
            </a:r>
            <a:r>
              <a:rPr lang="fr-FR" sz="3000" cap="none" dirty="0" smtClean="0">
                <a:solidFill>
                  <a:schemeClr val="tx1"/>
                </a:solidFill>
              </a:rPr>
              <a:t>atteints</a:t>
            </a:r>
          </a:p>
          <a:p>
            <a:pPr marL="914400" lvl="1" indent="-457200" algn="just">
              <a:lnSpc>
                <a:spcPct val="150000"/>
              </a:lnSpc>
              <a:buFontTx/>
              <a:buChar char="-"/>
            </a:pPr>
            <a:r>
              <a:rPr lang="fr-FR" sz="3000" cap="none" dirty="0">
                <a:solidFill>
                  <a:schemeClr val="tx1"/>
                </a:solidFill>
              </a:rPr>
              <a:t>Objectifs d’apprentissage </a:t>
            </a:r>
            <a:r>
              <a:rPr lang="fr-FR" sz="3000" cap="none" dirty="0" smtClean="0">
                <a:solidFill>
                  <a:schemeClr val="tx1"/>
                </a:solidFill>
              </a:rPr>
              <a:t>dépassés</a:t>
            </a:r>
            <a:endParaRPr lang="fr-FR" sz="3000" cap="none" dirty="0">
              <a:solidFill>
                <a:schemeClr val="tx1"/>
              </a:solidFill>
            </a:endParaRPr>
          </a:p>
          <a:p>
            <a:pPr marL="914400" lvl="1" indent="-457200" algn="just">
              <a:lnSpc>
                <a:spcPct val="150000"/>
              </a:lnSpc>
              <a:buFontTx/>
              <a:buChar char="-"/>
            </a:pPr>
            <a:endParaRPr lang="fr-FR" sz="3000" cap="none" dirty="0">
              <a:solidFill>
                <a:schemeClr val="tx1"/>
              </a:solidFill>
            </a:endParaRPr>
          </a:p>
          <a:p>
            <a:pPr marL="914400" lvl="1" indent="-457200" algn="just">
              <a:lnSpc>
                <a:spcPct val="150000"/>
              </a:lnSpc>
              <a:buFontTx/>
              <a:buChar char="-"/>
            </a:pPr>
            <a:endParaRPr lang="fr-FR" sz="3000" cap="none" dirty="0">
              <a:solidFill>
                <a:schemeClr val="tx1"/>
              </a:solidFill>
            </a:endParaRPr>
          </a:p>
          <a:p>
            <a:pPr marL="914400" lvl="1" indent="-457200" algn="just">
              <a:lnSpc>
                <a:spcPct val="150000"/>
              </a:lnSpc>
              <a:buFontTx/>
              <a:buChar char="-"/>
            </a:pPr>
            <a:endParaRPr lang="fr-FR" sz="3000" cap="none" dirty="0" smtClean="0">
              <a:solidFill>
                <a:schemeClr val="tx1"/>
              </a:solidFill>
            </a:endParaRPr>
          </a:p>
          <a:p>
            <a:pPr algn="just"/>
            <a:endParaRPr lang="fr-FR" sz="30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6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3000"/>
                                        <p:tgtEl>
                                          <p:spTgt spid="3">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0"/>
                                        <p:tgtEl>
                                          <p:spTgt spid="3">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3000"/>
                                        <p:tgtEl>
                                          <p:spTgt spid="3">
                                            <p:txEl>
                                              <p:pRg st="3" end="3"/>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3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6" y="1041400"/>
            <a:ext cx="11211339" cy="752061"/>
          </a:xfrm>
        </p:spPr>
        <p:txBody>
          <a:bodyPr>
            <a:normAutofit/>
          </a:bodyPr>
          <a:lstStyle/>
          <a:p>
            <a:pPr lvl="1" indent="-457200" algn="ctr">
              <a:lnSpc>
                <a:spcPct val="150000"/>
              </a:lnSpc>
            </a:pPr>
            <a:r>
              <a:rPr lang="fr-FR" sz="2400" cap="none" dirty="0" smtClean="0">
                <a:solidFill>
                  <a:schemeClr val="tx1"/>
                </a:solidFill>
              </a:rPr>
              <a:t>Exemple des 4 niveaux globaux en vitesse relai 5</a:t>
            </a:r>
            <a:r>
              <a:rPr lang="fr-FR" sz="2400" cap="none" baseline="30000" dirty="0" smtClean="0">
                <a:solidFill>
                  <a:schemeClr val="tx1"/>
                </a:solidFill>
              </a:rPr>
              <a:t>ème</a:t>
            </a:r>
            <a:r>
              <a:rPr lang="fr-FR" sz="2400" cap="none" dirty="0" smtClean="0">
                <a:solidFill>
                  <a:schemeClr val="tx1"/>
                </a:solidFill>
              </a:rPr>
              <a:t> :</a:t>
            </a: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smtClean="0">
              <a:solidFill>
                <a:schemeClr val="tx1"/>
              </a:solidFill>
            </a:endParaRP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custDataLst>
              <p:tags r:id="rId5"/>
            </p:custDataLst>
            <p:extLst>
              <p:ext uri="{D42A27DB-BD31-4B8C-83A1-F6EECF244321}">
                <p14:modId xmlns:p14="http://schemas.microsoft.com/office/powerpoint/2010/main" val="730124619"/>
              </p:ext>
            </p:extLst>
          </p:nvPr>
        </p:nvGraphicFramePr>
        <p:xfrm>
          <a:off x="491067" y="1681236"/>
          <a:ext cx="11326798" cy="4840267"/>
        </p:xfrm>
        <a:graphic>
          <a:graphicData uri="http://schemas.openxmlformats.org/drawingml/2006/table">
            <a:tbl>
              <a:tblPr bandRow="1">
                <a:tableStyleId>{93296810-A885-4BE3-A3E7-6D5BEEA58F35}</a:tableStyleId>
              </a:tblPr>
              <a:tblGrid>
                <a:gridCol w="511551"/>
                <a:gridCol w="2368833"/>
                <a:gridCol w="2814988"/>
                <a:gridCol w="2815713"/>
                <a:gridCol w="2815713"/>
              </a:tblGrid>
              <a:tr h="403095">
                <a:tc>
                  <a:txBody>
                    <a:bodyPr/>
                    <a:lstStyle/>
                    <a:p>
                      <a:pPr algn="ctr">
                        <a:lnSpc>
                          <a:spcPct val="107000"/>
                        </a:lnSpc>
                        <a:spcAft>
                          <a:spcPts val="0"/>
                        </a:spcAft>
                      </a:pPr>
                      <a:r>
                        <a:rPr lang="fr-FR" sz="1800" b="1" dirty="0">
                          <a:effectLst/>
                        </a:rPr>
                        <a:t>5</a:t>
                      </a:r>
                      <a:r>
                        <a:rPr lang="fr-FR" sz="1800" b="1" baseline="30000" dirty="0">
                          <a:effectLst/>
                        </a:rPr>
                        <a:t>ème</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algn="ctr">
                        <a:lnSpc>
                          <a:spcPct val="107000"/>
                        </a:lnSpc>
                        <a:spcAft>
                          <a:spcPts val="0"/>
                        </a:spcAft>
                      </a:pPr>
                      <a:r>
                        <a:rPr lang="fr-FR" sz="1200" b="1" dirty="0">
                          <a:effectLst/>
                        </a:rPr>
                        <a:t>Objectifs d’apprentissage </a:t>
                      </a:r>
                    </a:p>
                    <a:p>
                      <a:pPr algn="ctr">
                        <a:lnSpc>
                          <a:spcPct val="107000"/>
                        </a:lnSpc>
                        <a:spcAft>
                          <a:spcPts val="0"/>
                        </a:spcAft>
                      </a:pPr>
                      <a:r>
                        <a:rPr lang="fr-FR" sz="1200" b="1" dirty="0">
                          <a:effectLst/>
                        </a:rPr>
                        <a:t>non atteints</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tc>
                <a:tc>
                  <a:txBody>
                    <a:bodyPr/>
                    <a:lstStyle/>
                    <a:p>
                      <a:pPr algn="ctr">
                        <a:lnSpc>
                          <a:spcPct val="107000"/>
                        </a:lnSpc>
                        <a:spcAft>
                          <a:spcPts val="0"/>
                        </a:spcAft>
                      </a:pPr>
                      <a:r>
                        <a:rPr lang="fr-FR" sz="1200" b="1" dirty="0">
                          <a:effectLst/>
                        </a:rPr>
                        <a:t>Objectifs d’apprentissage </a:t>
                      </a:r>
                    </a:p>
                    <a:p>
                      <a:pPr algn="ctr">
                        <a:lnSpc>
                          <a:spcPct val="107000"/>
                        </a:lnSpc>
                        <a:spcAft>
                          <a:spcPts val="0"/>
                        </a:spcAft>
                      </a:pPr>
                      <a:r>
                        <a:rPr lang="fr-FR" sz="1200" b="1" dirty="0">
                          <a:effectLst/>
                        </a:rPr>
                        <a:t>partiellement atteints</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tc>
                <a:tc>
                  <a:txBody>
                    <a:bodyPr/>
                    <a:lstStyle/>
                    <a:p>
                      <a:pPr algn="ctr">
                        <a:lnSpc>
                          <a:spcPct val="107000"/>
                        </a:lnSpc>
                        <a:spcAft>
                          <a:spcPts val="0"/>
                        </a:spcAft>
                      </a:pPr>
                      <a:r>
                        <a:rPr lang="fr-FR" sz="1200" b="1" dirty="0">
                          <a:effectLst/>
                        </a:rPr>
                        <a:t>Objectifs d’apprentissage</a:t>
                      </a:r>
                    </a:p>
                    <a:p>
                      <a:pPr algn="ctr">
                        <a:lnSpc>
                          <a:spcPct val="107000"/>
                        </a:lnSpc>
                        <a:spcAft>
                          <a:spcPts val="0"/>
                        </a:spcAft>
                      </a:pPr>
                      <a:r>
                        <a:rPr lang="fr-FR" sz="1200" b="1" dirty="0">
                          <a:effectLst/>
                        </a:rPr>
                        <a:t> atteints</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tc>
                <a:tc>
                  <a:txBody>
                    <a:bodyPr/>
                    <a:lstStyle/>
                    <a:p>
                      <a:pPr algn="ctr">
                        <a:lnSpc>
                          <a:spcPct val="107000"/>
                        </a:lnSpc>
                        <a:spcAft>
                          <a:spcPts val="0"/>
                        </a:spcAft>
                      </a:pPr>
                      <a:r>
                        <a:rPr lang="fr-FR" sz="1200" b="1" dirty="0">
                          <a:effectLst/>
                        </a:rPr>
                        <a:t>Objectifs d’apprentissage </a:t>
                      </a:r>
                    </a:p>
                    <a:p>
                      <a:pPr algn="ctr">
                        <a:lnSpc>
                          <a:spcPct val="107000"/>
                        </a:lnSpc>
                        <a:spcAft>
                          <a:spcPts val="0"/>
                        </a:spcAft>
                      </a:pPr>
                      <a:r>
                        <a:rPr lang="fr-FR" sz="1200" b="1" dirty="0">
                          <a:effectLst/>
                        </a:rPr>
                        <a:t>dépassés</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tc>
              </a:tr>
              <a:tr h="3767702">
                <a:tc>
                  <a:txBody>
                    <a:bodyPr/>
                    <a:lstStyle/>
                    <a:p>
                      <a:pPr marL="71755" marR="71755" algn="ctr">
                        <a:lnSpc>
                          <a:spcPct val="107000"/>
                        </a:lnSpc>
                        <a:spcAft>
                          <a:spcPts val="0"/>
                        </a:spcAft>
                      </a:pPr>
                      <a:r>
                        <a:rPr lang="fr-FR" sz="1200" b="1" dirty="0">
                          <a:effectLst/>
                        </a:rPr>
                        <a:t>Global</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vert="vert27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Donneur</a:t>
                      </a:r>
                      <a:r>
                        <a:rPr lang="fr-FR" sz="1050" dirty="0">
                          <a:effectLst/>
                        </a:rPr>
                        <a:t> : Départ à </a:t>
                      </a:r>
                      <a:r>
                        <a:rPr lang="fr-FR" sz="1050" dirty="0" smtClean="0">
                          <a:effectLst/>
                        </a:rPr>
                        <a:t>l’amble</a:t>
                      </a:r>
                      <a:r>
                        <a:rPr lang="fr-FR" sz="1050" dirty="0">
                          <a:effectLst/>
                        </a:rPr>
                        <a:t>, mise en action lente et en </a:t>
                      </a:r>
                      <a:r>
                        <a:rPr lang="fr-FR" sz="1050" dirty="0" smtClean="0">
                          <a:effectLst/>
                        </a:rPr>
                        <a:t>zigzag</a:t>
                      </a:r>
                      <a:r>
                        <a:rPr lang="fr-FR" sz="1050" dirty="0">
                          <a:effectLst/>
                        </a:rPr>
                        <a:t>, course peu efficace puis ralentissement.</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Receveur</a:t>
                      </a:r>
                      <a:r>
                        <a:rPr lang="fr-FR" sz="1050" dirty="0">
                          <a:effectLst/>
                        </a:rPr>
                        <a:t> : pas d’anticipation, prise du témoin de profil ou de face, à </a:t>
                      </a:r>
                      <a:r>
                        <a:rPr lang="fr-FR" sz="1050" dirty="0" smtClean="0">
                          <a:effectLst/>
                        </a:rPr>
                        <a:t>l’arrêt</a:t>
                      </a:r>
                      <a:r>
                        <a:rPr lang="fr-FR" sz="1050" dirty="0">
                          <a:effectLst/>
                        </a:rPr>
                        <a:t>,</a:t>
                      </a:r>
                      <a:r>
                        <a:rPr lang="fr-FR" sz="1050" dirty="0" smtClean="0">
                          <a:effectLst/>
                        </a:rPr>
                        <a:t> ralentit </a:t>
                      </a:r>
                      <a:r>
                        <a:rPr lang="fr-FR" sz="1050" dirty="0">
                          <a:effectLst/>
                        </a:rPr>
                        <a:t>vers la fin, sort du couloir</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Transmission</a:t>
                      </a:r>
                      <a:r>
                        <a:rPr lang="fr-FR" sz="1050" dirty="0">
                          <a:effectLst/>
                        </a:rPr>
                        <a:t> : hors zone ou à l’arrêt, sortie de couloir</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Juge</a:t>
                      </a:r>
                      <a:r>
                        <a:rPr lang="fr-FR" sz="1050" dirty="0">
                          <a:effectLst/>
                        </a:rPr>
                        <a:t> : absent ou gênant</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Echauffement</a:t>
                      </a:r>
                      <a:r>
                        <a:rPr lang="fr-FR" sz="1050" dirty="0">
                          <a:effectLst/>
                        </a:rPr>
                        <a:t> : succinct</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Règles</a:t>
                      </a:r>
                      <a:r>
                        <a:rPr lang="fr-FR" sz="1050" dirty="0">
                          <a:effectLst/>
                        </a:rPr>
                        <a:t> : non connu,  élève gênant</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Donneur</a:t>
                      </a:r>
                      <a:r>
                        <a:rPr lang="fr-FR" sz="1050" dirty="0">
                          <a:effectLst/>
                        </a:rPr>
                        <a:t> : Position de départ </a:t>
                      </a:r>
                      <a:r>
                        <a:rPr lang="fr-FR" sz="1050" dirty="0" smtClean="0">
                          <a:effectLst/>
                        </a:rPr>
                        <a:t>correcte </a:t>
                      </a:r>
                      <a:r>
                        <a:rPr lang="fr-FR" sz="1050" dirty="0">
                          <a:effectLst/>
                        </a:rPr>
                        <a:t>mais pas efficace, course rapide, tend le bras dès l’approche du receveur</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Receveur</a:t>
                      </a:r>
                      <a:r>
                        <a:rPr lang="fr-FR" sz="1050" dirty="0">
                          <a:effectLst/>
                        </a:rPr>
                        <a:t> : Mauvaise </a:t>
                      </a:r>
                      <a:r>
                        <a:rPr lang="fr-FR" sz="1050" dirty="0" smtClean="0">
                          <a:effectLst/>
                        </a:rPr>
                        <a:t>anticipation</a:t>
                      </a:r>
                      <a:r>
                        <a:rPr lang="fr-FR" sz="1050" dirty="0">
                          <a:effectLst/>
                        </a:rPr>
                        <a:t>, </a:t>
                      </a:r>
                      <a:r>
                        <a:rPr lang="fr-FR" sz="1050" dirty="0" smtClean="0">
                          <a:effectLst/>
                        </a:rPr>
                        <a:t>court </a:t>
                      </a:r>
                      <a:r>
                        <a:rPr lang="fr-FR" sz="1050" dirty="0">
                          <a:effectLst/>
                        </a:rPr>
                        <a:t>bras </a:t>
                      </a:r>
                      <a:r>
                        <a:rPr lang="fr-FR" sz="1050" dirty="0" smtClean="0">
                          <a:effectLst/>
                        </a:rPr>
                        <a:t>tendu, </a:t>
                      </a:r>
                      <a:r>
                        <a:rPr lang="fr-FR" sz="1050" dirty="0">
                          <a:effectLst/>
                        </a:rPr>
                        <a:t>voire de profil puis </a:t>
                      </a:r>
                      <a:r>
                        <a:rPr lang="fr-FR" sz="1050" dirty="0" smtClean="0">
                          <a:effectLst/>
                        </a:rPr>
                        <a:t>ralentit </a:t>
                      </a:r>
                      <a:r>
                        <a:rPr lang="fr-FR" sz="1050" dirty="0">
                          <a:effectLst/>
                        </a:rPr>
                        <a:t>pour prendre le témoin</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Transmission</a:t>
                      </a:r>
                      <a:r>
                        <a:rPr lang="fr-FR" sz="1050" dirty="0">
                          <a:effectLst/>
                        </a:rPr>
                        <a:t> : dans la zone mais à vitesse moyenne. </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Juge</a:t>
                      </a:r>
                      <a:r>
                        <a:rPr lang="fr-FR" sz="1050" dirty="0">
                          <a:effectLst/>
                        </a:rPr>
                        <a:t> : le dilettant, présent mais approximatif</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Echauffement</a:t>
                      </a:r>
                      <a:r>
                        <a:rPr lang="fr-FR" sz="1050" dirty="0">
                          <a:effectLst/>
                        </a:rPr>
                        <a:t> : respecte les phases mais avec arrêt et non progressif. Ne se réchauffe pas.</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Règles</a:t>
                      </a:r>
                      <a:r>
                        <a:rPr lang="fr-FR" sz="1050" dirty="0">
                          <a:effectLst/>
                        </a:rPr>
                        <a:t> : respecte la sécurité mais pas toutes </a:t>
                      </a:r>
                      <a:r>
                        <a:rPr lang="fr-FR" sz="1050" dirty="0" smtClean="0">
                          <a:effectLst/>
                        </a:rPr>
                        <a:t>celles </a:t>
                      </a:r>
                      <a:r>
                        <a:rPr lang="fr-FR" sz="1050" dirty="0">
                          <a:effectLst/>
                        </a:rPr>
                        <a:t>de l’activité</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Donneur</a:t>
                      </a:r>
                      <a:r>
                        <a:rPr lang="fr-FR" sz="1050" dirty="0">
                          <a:effectLst/>
                        </a:rPr>
                        <a:t> : Bonne position de départ, mise en action rapide mais non efficiente. </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Receveur</a:t>
                      </a:r>
                      <a:r>
                        <a:rPr lang="fr-FR" sz="1050" dirty="0">
                          <a:effectLst/>
                        </a:rPr>
                        <a:t> : Part à la bonne marque, </a:t>
                      </a:r>
                      <a:r>
                        <a:rPr lang="fr-FR" sz="1050" dirty="0" smtClean="0">
                          <a:effectLst/>
                        </a:rPr>
                        <a:t>court </a:t>
                      </a:r>
                      <a:r>
                        <a:rPr lang="fr-FR" sz="1050" dirty="0">
                          <a:effectLst/>
                        </a:rPr>
                        <a:t>sans regarder derrière, tend le bras à l’approche du donneur.</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Transmission</a:t>
                      </a:r>
                      <a:r>
                        <a:rPr lang="fr-FR" sz="1050" dirty="0">
                          <a:effectLst/>
                        </a:rPr>
                        <a:t> : Dans la zone à vitesse rapide</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Juge</a:t>
                      </a:r>
                      <a:r>
                        <a:rPr lang="fr-FR" sz="1050" dirty="0">
                          <a:effectLst/>
                        </a:rPr>
                        <a:t> : </a:t>
                      </a:r>
                      <a:r>
                        <a:rPr lang="fr-FR" sz="1050" dirty="0" smtClean="0">
                          <a:effectLst/>
                        </a:rPr>
                        <a:t>Sait </a:t>
                      </a:r>
                      <a:r>
                        <a:rPr lang="fr-FR" sz="1050" dirty="0">
                          <a:effectLst/>
                        </a:rPr>
                        <a:t>juger dans tous les rôles mais reste encore imprécis parfois.</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Echauffement</a:t>
                      </a:r>
                      <a:r>
                        <a:rPr lang="fr-FR" sz="1050" dirty="0">
                          <a:effectLst/>
                        </a:rPr>
                        <a:t> : s’échauffe seul en 3 phases de manière continue. Récupère et se tient chaud durant la séance.</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Règles</a:t>
                      </a:r>
                      <a:r>
                        <a:rPr lang="fr-FR" sz="1050" dirty="0">
                          <a:effectLst/>
                        </a:rPr>
                        <a:t> : les règles sont connues et respectées</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Donneur</a:t>
                      </a:r>
                      <a:r>
                        <a:rPr lang="fr-FR" sz="1050" dirty="0">
                          <a:effectLst/>
                        </a:rPr>
                        <a:t> : Utilise efficacement un appui au départ, mise en action efficace, ne </a:t>
                      </a:r>
                      <a:r>
                        <a:rPr lang="fr-FR" sz="1050" dirty="0" smtClean="0">
                          <a:effectLst/>
                        </a:rPr>
                        <a:t>ralentit </a:t>
                      </a:r>
                      <a:r>
                        <a:rPr lang="fr-FR" sz="1050" dirty="0">
                          <a:effectLst/>
                        </a:rPr>
                        <a:t>pas.</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Receveur</a:t>
                      </a:r>
                      <a:r>
                        <a:rPr lang="fr-FR" sz="1050" dirty="0">
                          <a:effectLst/>
                        </a:rPr>
                        <a:t> : Bonne anticipation des </a:t>
                      </a:r>
                      <a:r>
                        <a:rPr lang="fr-FR" sz="1050" dirty="0" smtClean="0">
                          <a:effectLst/>
                        </a:rPr>
                        <a:t>marques, </a:t>
                      </a:r>
                      <a:r>
                        <a:rPr lang="fr-FR" sz="1050" dirty="0">
                          <a:effectLst/>
                        </a:rPr>
                        <a:t>s</a:t>
                      </a:r>
                      <a:r>
                        <a:rPr lang="fr-FR" sz="1050" dirty="0" smtClean="0">
                          <a:effectLst/>
                        </a:rPr>
                        <a:t>e </a:t>
                      </a:r>
                      <a:r>
                        <a:rPr lang="fr-FR" sz="1050" dirty="0">
                          <a:effectLst/>
                        </a:rPr>
                        <a:t>positionne sur le côté, connait le mode de transmission</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Transmission</a:t>
                      </a:r>
                      <a:r>
                        <a:rPr lang="fr-FR" sz="1050" dirty="0">
                          <a:effectLst/>
                        </a:rPr>
                        <a:t> : en pleine vitesse, position des </a:t>
                      </a:r>
                      <a:r>
                        <a:rPr lang="fr-FR" sz="1050" dirty="0" smtClean="0">
                          <a:effectLst/>
                        </a:rPr>
                        <a:t>coureurs </a:t>
                      </a:r>
                      <a:r>
                        <a:rPr lang="fr-FR" sz="1050" dirty="0">
                          <a:effectLst/>
                        </a:rPr>
                        <a:t>dans le couloir, main, type de transmission sont </a:t>
                      </a:r>
                      <a:r>
                        <a:rPr lang="fr-FR" sz="1050" dirty="0" smtClean="0">
                          <a:effectLst/>
                        </a:rPr>
                        <a:t>planifiés </a:t>
                      </a:r>
                      <a:r>
                        <a:rPr lang="fr-FR" sz="1050" dirty="0">
                          <a:effectLst/>
                        </a:rPr>
                        <a:t>et </a:t>
                      </a:r>
                      <a:r>
                        <a:rPr lang="fr-FR" sz="1050" dirty="0" smtClean="0">
                          <a:effectLst/>
                        </a:rPr>
                        <a:t>réalisés</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Juge</a:t>
                      </a:r>
                      <a:r>
                        <a:rPr lang="fr-FR" sz="1050" dirty="0">
                          <a:effectLst/>
                        </a:rPr>
                        <a:t> : polyvalent et fiable. Aide les autres juges.</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Echauffement</a:t>
                      </a:r>
                      <a:r>
                        <a:rPr lang="fr-FR" sz="1050" dirty="0">
                          <a:effectLst/>
                        </a:rPr>
                        <a:t> : s’échauffe en 4 phases, récupère et se </a:t>
                      </a:r>
                      <a:r>
                        <a:rPr lang="fr-FR" sz="1050" dirty="0" smtClean="0">
                          <a:effectLst/>
                        </a:rPr>
                        <a:t>maintient </a:t>
                      </a:r>
                      <a:r>
                        <a:rPr lang="fr-FR" sz="1050" dirty="0">
                          <a:effectLst/>
                        </a:rPr>
                        <a:t>échauffé.</a:t>
                      </a:r>
                      <a:endParaRPr lang="fr-FR" sz="12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1050" u="sng" dirty="0">
                          <a:effectLst/>
                        </a:rPr>
                        <a:t>Règles</a:t>
                      </a:r>
                      <a:r>
                        <a:rPr lang="fr-FR" sz="1050" dirty="0">
                          <a:effectLst/>
                        </a:rPr>
                        <a:t> : L’élève exploite les règles pour optimiser sa performance.</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r>
              <a:tr h="669470">
                <a:tc>
                  <a:txBody>
                    <a:bodyPr/>
                    <a:lstStyle/>
                    <a:p>
                      <a:pPr algn="ctr">
                        <a:lnSpc>
                          <a:spcPct val="107000"/>
                        </a:lnSpc>
                        <a:spcAft>
                          <a:spcPts val="0"/>
                        </a:spcAft>
                      </a:pPr>
                      <a:r>
                        <a:rPr lang="fr-FR" sz="1100" b="1" dirty="0">
                          <a:effectLst/>
                        </a:rPr>
                        <a:t>Indic. de cpt</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dirty="0">
                          <a:effectLst/>
                        </a:rPr>
                        <a:t>Très loin de la performance cible : perf individuelle &gt;&gt; perf collective</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dirty="0">
                          <a:effectLst/>
                        </a:rPr>
                        <a:t>Loin de la performance cible : perf individuelle &gt; perf collective</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dirty="0">
                          <a:effectLst/>
                        </a:rPr>
                        <a:t>Atteint la performance cible : perf individuelle = ou &lt; perf collective</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1050" dirty="0">
                          <a:effectLst/>
                        </a:rPr>
                        <a:t>Dépasse la performance cible : perf individuelle &lt; &lt; perf collective</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9692" marR="59692" marT="0" marB="0" anchor="ctr"/>
                </a:tc>
              </a:tr>
            </a:tbl>
          </a:graphicData>
        </a:graphic>
      </p:graphicFrame>
      <p:sp>
        <p:nvSpPr>
          <p:cNvPr id="7" name="ZoneTexte 6"/>
          <p:cNvSpPr txBox="1"/>
          <p:nvPr>
            <p:custDataLst>
              <p:tags r:id="rId6"/>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33289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6" y="1041400"/>
            <a:ext cx="11211339" cy="752061"/>
          </a:xfrm>
        </p:spPr>
        <p:txBody>
          <a:bodyPr>
            <a:normAutofit/>
          </a:bodyPr>
          <a:lstStyle/>
          <a:p>
            <a:pPr lvl="1" indent="-457200" algn="ctr">
              <a:lnSpc>
                <a:spcPct val="150000"/>
              </a:lnSpc>
            </a:pPr>
            <a:r>
              <a:rPr lang="fr-FR" sz="2400" cap="none" dirty="0" smtClean="0">
                <a:solidFill>
                  <a:schemeClr val="tx1"/>
                </a:solidFill>
              </a:rPr>
              <a:t>Exemple des 4 niveaux par compétences visées en vitesse relai 5</a:t>
            </a:r>
            <a:r>
              <a:rPr lang="fr-FR" sz="2400" cap="none" baseline="30000" dirty="0" smtClean="0">
                <a:solidFill>
                  <a:schemeClr val="tx1"/>
                </a:solidFill>
              </a:rPr>
              <a:t>ème</a:t>
            </a:r>
            <a:r>
              <a:rPr lang="fr-FR" sz="2400" cap="none" dirty="0" smtClean="0">
                <a:solidFill>
                  <a:schemeClr val="tx1"/>
                </a:solidFill>
              </a:rPr>
              <a:t> :</a:t>
            </a: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smtClean="0">
              <a:solidFill>
                <a:schemeClr val="tx1"/>
              </a:solidFill>
            </a:endParaRP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1791754608"/>
              </p:ext>
            </p:extLst>
          </p:nvPr>
        </p:nvGraphicFramePr>
        <p:xfrm>
          <a:off x="491069" y="1600199"/>
          <a:ext cx="11326795" cy="4955548"/>
        </p:xfrm>
        <a:graphic>
          <a:graphicData uri="http://schemas.openxmlformats.org/drawingml/2006/table">
            <a:tbl>
              <a:tblPr bandRow="1">
                <a:tableStyleId>{93296810-A885-4BE3-A3E7-6D5BEEA58F35}</a:tableStyleId>
              </a:tblPr>
              <a:tblGrid>
                <a:gridCol w="511550"/>
                <a:gridCol w="2368833"/>
                <a:gridCol w="2814988"/>
                <a:gridCol w="2815712"/>
                <a:gridCol w="2815712"/>
              </a:tblGrid>
              <a:tr h="275231">
                <a:tc>
                  <a:txBody>
                    <a:bodyPr/>
                    <a:lstStyle/>
                    <a:p>
                      <a:pPr algn="ctr">
                        <a:lnSpc>
                          <a:spcPct val="107000"/>
                        </a:lnSpc>
                        <a:spcAft>
                          <a:spcPts val="0"/>
                        </a:spcAft>
                      </a:pPr>
                      <a:r>
                        <a:rPr lang="fr-FR" sz="1800" b="1" dirty="0">
                          <a:effectLst/>
                        </a:rPr>
                        <a:t>5</a:t>
                      </a:r>
                      <a:r>
                        <a:rPr lang="fr-FR" sz="1800" b="1" baseline="30000" dirty="0">
                          <a:effectLst/>
                        </a:rPr>
                        <a:t>ème</a:t>
                      </a:r>
                      <a:endParaRPr lang="fr-F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algn="ctr">
                        <a:lnSpc>
                          <a:spcPct val="107000"/>
                        </a:lnSpc>
                        <a:spcAft>
                          <a:spcPts val="0"/>
                        </a:spcAft>
                      </a:pPr>
                      <a:r>
                        <a:rPr lang="fr-FR" sz="1100" b="1" dirty="0">
                          <a:effectLst/>
                        </a:rPr>
                        <a:t>Objectifs d’apprentissage </a:t>
                      </a:r>
                    </a:p>
                    <a:p>
                      <a:pPr algn="ctr">
                        <a:lnSpc>
                          <a:spcPct val="107000"/>
                        </a:lnSpc>
                        <a:spcAft>
                          <a:spcPts val="0"/>
                        </a:spcAft>
                      </a:pPr>
                      <a:r>
                        <a:rPr lang="fr-FR" sz="1100" b="1" dirty="0">
                          <a:effectLst/>
                        </a:rPr>
                        <a:t>non atteints</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tc>
                <a:tc>
                  <a:txBody>
                    <a:bodyPr/>
                    <a:lstStyle/>
                    <a:p>
                      <a:pPr algn="ctr">
                        <a:lnSpc>
                          <a:spcPct val="107000"/>
                        </a:lnSpc>
                        <a:spcAft>
                          <a:spcPts val="0"/>
                        </a:spcAft>
                      </a:pPr>
                      <a:r>
                        <a:rPr lang="fr-FR" sz="1100" b="1" dirty="0">
                          <a:effectLst/>
                        </a:rPr>
                        <a:t>Objectifs d’apprentissage </a:t>
                      </a:r>
                    </a:p>
                    <a:p>
                      <a:pPr algn="ctr">
                        <a:lnSpc>
                          <a:spcPct val="107000"/>
                        </a:lnSpc>
                        <a:spcAft>
                          <a:spcPts val="0"/>
                        </a:spcAft>
                      </a:pPr>
                      <a:r>
                        <a:rPr lang="fr-FR" sz="1100" b="1" dirty="0">
                          <a:effectLst/>
                        </a:rPr>
                        <a:t>partiellement atteints</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tc>
                <a:tc>
                  <a:txBody>
                    <a:bodyPr/>
                    <a:lstStyle/>
                    <a:p>
                      <a:pPr algn="ctr">
                        <a:lnSpc>
                          <a:spcPct val="107000"/>
                        </a:lnSpc>
                        <a:spcAft>
                          <a:spcPts val="0"/>
                        </a:spcAft>
                      </a:pPr>
                      <a:r>
                        <a:rPr lang="fr-FR" sz="1100" b="1" dirty="0">
                          <a:effectLst/>
                        </a:rPr>
                        <a:t>Objectifs d’apprentissage</a:t>
                      </a:r>
                    </a:p>
                    <a:p>
                      <a:pPr algn="ctr">
                        <a:lnSpc>
                          <a:spcPct val="107000"/>
                        </a:lnSpc>
                        <a:spcAft>
                          <a:spcPts val="0"/>
                        </a:spcAft>
                      </a:pPr>
                      <a:r>
                        <a:rPr lang="fr-FR" sz="1100" b="1" dirty="0">
                          <a:effectLst/>
                        </a:rPr>
                        <a:t> atteints</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tc>
                <a:tc>
                  <a:txBody>
                    <a:bodyPr/>
                    <a:lstStyle/>
                    <a:p>
                      <a:pPr algn="ctr">
                        <a:lnSpc>
                          <a:spcPct val="107000"/>
                        </a:lnSpc>
                        <a:spcAft>
                          <a:spcPts val="0"/>
                        </a:spcAft>
                      </a:pPr>
                      <a:r>
                        <a:rPr lang="fr-FR" sz="1100" b="1" dirty="0">
                          <a:effectLst/>
                        </a:rPr>
                        <a:t>Objectifs d’apprentissage </a:t>
                      </a:r>
                    </a:p>
                    <a:p>
                      <a:pPr algn="ctr">
                        <a:lnSpc>
                          <a:spcPct val="107000"/>
                        </a:lnSpc>
                        <a:spcAft>
                          <a:spcPts val="0"/>
                        </a:spcAft>
                      </a:pPr>
                      <a:r>
                        <a:rPr lang="fr-FR" sz="1100" b="1" dirty="0">
                          <a:effectLst/>
                        </a:rPr>
                        <a:t>dépassés</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tc>
              </a:tr>
              <a:tr h="1529017">
                <a:tc>
                  <a:txBody>
                    <a:bodyPr/>
                    <a:lstStyle/>
                    <a:p>
                      <a:pPr algn="ctr">
                        <a:lnSpc>
                          <a:spcPct val="107000"/>
                        </a:lnSpc>
                        <a:spcAft>
                          <a:spcPts val="0"/>
                        </a:spcAft>
                      </a:pPr>
                      <a:r>
                        <a:rPr lang="fr-FR" sz="1200" b="1" dirty="0">
                          <a:effectLst/>
                        </a:rPr>
                        <a:t>A4-CG2</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s’échauffe en ne faisant qu’un footing avec des arrêts puis quelques exercices sans chercher à bien les réaliser et sans intensité, sans progressivité, sans continuité et sans lien avec l’activité.</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s’assoit sur les temps de non pratique durant le cours.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s’échauffe avec guidance en réalisant un footing continu </a:t>
                      </a:r>
                      <a:r>
                        <a:rPr lang="fr-FR" sz="900" dirty="0" smtClean="0">
                          <a:effectLst/>
                        </a:rPr>
                        <a:t>suivi </a:t>
                      </a:r>
                      <a:r>
                        <a:rPr lang="fr-FR" sz="900" dirty="0">
                          <a:effectLst/>
                        </a:rPr>
                        <a:t>d’exercices adaptés à l’activité mais avec de nombreux </a:t>
                      </a:r>
                      <a:r>
                        <a:rPr lang="fr-FR" sz="900" dirty="0" smtClean="0">
                          <a:effectLst/>
                        </a:rPr>
                        <a:t>arrêts, </a:t>
                      </a:r>
                      <a:r>
                        <a:rPr lang="fr-FR" sz="900" dirty="0">
                          <a:effectLst/>
                        </a:rPr>
                        <a:t>sans progressivité.</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reste debout à attendre sur les temps de non pratique durant le cours.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s’échauffe seul en 3 phases : footing continu, gammes adaptées à l’activité athlétique puis accélération sans arrêt et avec progressivité.</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se déplace pour rester en activité sur les temps de non pratique durant le cours.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s’échauffe seul ou avec son groupe en 4 phases : footing continu, gammes adaptées à l’activité athlétique, accélérations, puis série de </a:t>
                      </a:r>
                      <a:r>
                        <a:rPr lang="fr-FR" sz="900" dirty="0" smtClean="0">
                          <a:effectLst/>
                        </a:rPr>
                        <a:t>transmissions  </a:t>
                      </a:r>
                      <a:r>
                        <a:rPr lang="fr-FR" sz="900" dirty="0">
                          <a:effectLst/>
                        </a:rPr>
                        <a:t>sans arrêt et avec progressivité.</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se déplace pour rester en activité sur les temps de non pratique durant le </a:t>
                      </a:r>
                      <a:r>
                        <a:rPr lang="fr-FR" sz="900" dirty="0" smtClean="0">
                          <a:effectLst/>
                        </a:rPr>
                        <a:t>cours.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r>
              <a:tr h="658693">
                <a:tc>
                  <a:txBody>
                    <a:bodyPr/>
                    <a:lstStyle/>
                    <a:p>
                      <a:pPr algn="ctr">
                        <a:lnSpc>
                          <a:spcPct val="107000"/>
                        </a:lnSpc>
                        <a:spcAft>
                          <a:spcPts val="0"/>
                        </a:spcAft>
                      </a:pPr>
                      <a:r>
                        <a:rPr lang="fr-FR" sz="1200" b="1" dirty="0">
                          <a:effectLst/>
                        </a:rPr>
                        <a:t>A3-CG5</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connait et ne respecte pas les règles de l’activité.</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connait certaines règles mais en ignore d’autres.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connait et respecte </a:t>
                      </a:r>
                      <a:r>
                        <a:rPr lang="fr-FR" sz="900" dirty="0" smtClean="0">
                          <a:effectLst/>
                        </a:rPr>
                        <a:t>les règles de </a:t>
                      </a:r>
                      <a:r>
                        <a:rPr lang="fr-FR" sz="900" dirty="0">
                          <a:effectLst/>
                        </a:rPr>
                        <a:t>l’activité relai.</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exploite les règles, notamment celle de la limite de transmission pour essayer de performer au mieux. </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r>
              <a:tr h="658693">
                <a:tc>
                  <a:txBody>
                    <a:bodyPr/>
                    <a:lstStyle/>
                    <a:p>
                      <a:pPr algn="ctr">
                        <a:lnSpc>
                          <a:spcPct val="107000"/>
                        </a:lnSpc>
                        <a:spcAft>
                          <a:spcPts val="0"/>
                        </a:spcAft>
                      </a:pPr>
                      <a:r>
                        <a:rPr lang="fr-FR" sz="1200" b="1" dirty="0">
                          <a:effectLst/>
                        </a:rPr>
                        <a:t>A5-CG3</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prend </a:t>
                      </a:r>
                      <a:r>
                        <a:rPr lang="fr-FR" sz="900" dirty="0" smtClean="0">
                          <a:effectLst/>
                        </a:rPr>
                        <a:t>pas</a:t>
                      </a:r>
                      <a:r>
                        <a:rPr lang="fr-FR" sz="900" baseline="0" dirty="0" smtClean="0">
                          <a:effectLst/>
                        </a:rPr>
                        <a:t> </a:t>
                      </a:r>
                      <a:r>
                        <a:rPr lang="fr-FR" sz="900" dirty="0" smtClean="0">
                          <a:effectLst/>
                        </a:rPr>
                        <a:t>la </a:t>
                      </a:r>
                      <a:r>
                        <a:rPr lang="fr-FR" sz="900" dirty="0">
                          <a:effectLst/>
                        </a:rPr>
                        <a:t>fonction de juge.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gêne les autres juges.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juger mais n’est pas fiable dans le temps.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juger certaines fonctions mais pas toutes.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prendre les rôles de </a:t>
                      </a:r>
                      <a:r>
                        <a:rPr lang="fr-FR" sz="900" dirty="0" smtClean="0">
                          <a:effectLst/>
                        </a:rPr>
                        <a:t>juge </a:t>
                      </a:r>
                      <a:r>
                        <a:rPr lang="fr-FR" sz="900" dirty="0" smtClean="0">
                          <a:effectLst/>
                        </a:rPr>
                        <a:t>quels </a:t>
                      </a:r>
                      <a:r>
                        <a:rPr lang="fr-FR" sz="900" dirty="0">
                          <a:effectLst/>
                        </a:rPr>
                        <a:t>qu’ils soient.</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est un juge multifonction, précis et fiable. Il aide et conseille les autres juges.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r>
              <a:tr h="927410">
                <a:tc>
                  <a:txBody>
                    <a:bodyPr/>
                    <a:lstStyle/>
                    <a:p>
                      <a:pPr algn="ctr">
                        <a:lnSpc>
                          <a:spcPct val="107000"/>
                        </a:lnSpc>
                        <a:spcAft>
                          <a:spcPts val="0"/>
                        </a:spcAft>
                      </a:pPr>
                      <a:r>
                        <a:rPr lang="fr-FR" sz="1200" b="1" dirty="0">
                          <a:effectLst/>
                        </a:rPr>
                        <a:t>A1-CG5</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cherche pas à performer. </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cherche pas </a:t>
                      </a:r>
                      <a:r>
                        <a:rPr lang="fr-FR" sz="900" dirty="0" smtClean="0">
                          <a:effectLst/>
                        </a:rPr>
                        <a:t>a faire en</a:t>
                      </a:r>
                      <a:r>
                        <a:rPr lang="fr-FR" sz="900" baseline="0" dirty="0" smtClean="0">
                          <a:effectLst/>
                        </a:rPr>
                        <a:t> sort</a:t>
                      </a:r>
                      <a:r>
                        <a:rPr lang="fr-FR" sz="900" dirty="0" smtClean="0">
                          <a:effectLst/>
                        </a:rPr>
                        <a:t> </a:t>
                      </a:r>
                      <a:r>
                        <a:rPr lang="fr-FR" sz="900" dirty="0">
                          <a:effectLst/>
                        </a:rPr>
                        <a:t>que le relai soit efficace.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cherche à courir vite seul  de manière non optimisée et ne cherche pas à optimiser la performance collective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cherche à courir au maximum de ses capacités à chaque course.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recherche des solutions pour mieux performer à deux.</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exploite au maximum ses capacités par une position active au départ.</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recherche plusieurs solutions pour optimiser la transmission.</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r>
              <a:tr h="658693">
                <a:tc>
                  <a:txBody>
                    <a:bodyPr/>
                    <a:lstStyle/>
                    <a:p>
                      <a:pPr algn="ctr">
                        <a:lnSpc>
                          <a:spcPct val="107000"/>
                        </a:lnSpc>
                        <a:spcAft>
                          <a:spcPts val="0"/>
                        </a:spcAft>
                      </a:pPr>
                      <a:r>
                        <a:rPr lang="fr-FR" sz="1200" b="1" dirty="0">
                          <a:effectLst/>
                        </a:rPr>
                        <a:t>A1-CG1</a:t>
                      </a:r>
                      <a:endParaRPr lang="fr-FR"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Le témoin se transmet à l’arrêt sans intention d’optimiser la transmission</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Le témoin se transmet en course mais à vitesse réduite.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Le témoin se transmet en coordonnant les deux courses rapides (donneur &amp; receveur) afin de ne pas perdre de temps.</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Le témoin se transmet à pleine vitesse avec une transmission prévue (type de main, type de transmission, placement dans le couloir, etc.)</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2679" marR="42679" marT="0" marB="0" anchor="ctr"/>
                </a:tc>
              </a:tr>
            </a:tbl>
          </a:graphicData>
        </a:graphic>
      </p:graphicFrame>
    </p:spTree>
    <p:extLst>
      <p:ext uri="{BB962C8B-B14F-4D97-AF65-F5344CB8AC3E}">
        <p14:creationId xmlns:p14="http://schemas.microsoft.com/office/powerpoint/2010/main" val="38311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custDataLst>
              <p:tags r:id="rId1"/>
            </p:custDataLst>
          </p:nvPr>
        </p:nvSpPr>
        <p:spPr>
          <a:xfrm>
            <a:off x="1545997" y="1817181"/>
            <a:ext cx="2187019" cy="810705"/>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tx1"/>
                </a:solidFill>
              </a:rPr>
              <a:t>Finalités</a:t>
            </a:r>
            <a:endParaRPr lang="fr-FR" sz="2400" dirty="0">
              <a:solidFill>
                <a:schemeClr val="tx1"/>
              </a:solidFill>
            </a:endParaRPr>
          </a:p>
        </p:txBody>
      </p:sp>
      <p:sp>
        <p:nvSpPr>
          <p:cNvPr id="7" name="Rectangle à coins arrondis 6"/>
          <p:cNvSpPr/>
          <p:nvPr>
            <p:custDataLst>
              <p:tags r:id="rId2"/>
            </p:custDataLst>
          </p:nvPr>
        </p:nvSpPr>
        <p:spPr>
          <a:xfrm>
            <a:off x="417532" y="4018821"/>
            <a:ext cx="1233340" cy="810705"/>
          </a:xfrm>
          <a:prstGeom prst="round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solidFill>
                  <a:schemeClr val="tx1"/>
                </a:solidFill>
              </a:rPr>
              <a:t>EPS</a:t>
            </a:r>
            <a:endParaRPr lang="fr-FR" sz="2400" dirty="0">
              <a:solidFill>
                <a:schemeClr val="tx1"/>
              </a:solidFill>
            </a:endParaRPr>
          </a:p>
        </p:txBody>
      </p:sp>
      <p:sp>
        <p:nvSpPr>
          <p:cNvPr id="8" name="Rectangle à coins arrondis 7"/>
          <p:cNvSpPr/>
          <p:nvPr>
            <p:custDataLst>
              <p:tags r:id="rId3"/>
            </p:custDataLst>
          </p:nvPr>
        </p:nvSpPr>
        <p:spPr>
          <a:xfrm>
            <a:off x="3293885" y="3136689"/>
            <a:ext cx="2187019" cy="2590800"/>
          </a:xfrm>
          <a:prstGeom prst="round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Socle commun</a:t>
            </a:r>
          </a:p>
          <a:p>
            <a:pPr algn="ctr"/>
            <a:r>
              <a:rPr lang="fr-FR" sz="2000" dirty="0" smtClean="0">
                <a:solidFill>
                  <a:schemeClr val="tx1"/>
                </a:solidFill>
              </a:rPr>
              <a:t>Pilier 1</a:t>
            </a:r>
          </a:p>
          <a:p>
            <a:pPr algn="ctr"/>
            <a:r>
              <a:rPr lang="fr-FR" sz="2000" dirty="0" smtClean="0">
                <a:solidFill>
                  <a:schemeClr val="tx1"/>
                </a:solidFill>
              </a:rPr>
              <a:t>Pilier 2</a:t>
            </a:r>
          </a:p>
          <a:p>
            <a:pPr algn="ctr"/>
            <a:r>
              <a:rPr lang="fr-FR" sz="2000" dirty="0" smtClean="0">
                <a:solidFill>
                  <a:schemeClr val="tx1"/>
                </a:solidFill>
              </a:rPr>
              <a:t>Pilier 3</a:t>
            </a:r>
          </a:p>
          <a:p>
            <a:pPr algn="ctr"/>
            <a:r>
              <a:rPr lang="fr-FR" sz="2000" dirty="0" smtClean="0">
                <a:solidFill>
                  <a:schemeClr val="tx1"/>
                </a:solidFill>
              </a:rPr>
              <a:t>Pilier 4</a:t>
            </a:r>
          </a:p>
          <a:p>
            <a:pPr algn="ctr"/>
            <a:r>
              <a:rPr lang="fr-FR" sz="2000" dirty="0" smtClean="0">
                <a:solidFill>
                  <a:schemeClr val="tx1"/>
                </a:solidFill>
              </a:rPr>
              <a:t>Pilier 5</a:t>
            </a:r>
          </a:p>
          <a:p>
            <a:pPr algn="ctr"/>
            <a:r>
              <a:rPr lang="fr-FR" sz="2000" dirty="0" smtClean="0">
                <a:solidFill>
                  <a:schemeClr val="tx1"/>
                </a:solidFill>
              </a:rPr>
              <a:t>Pilier 6</a:t>
            </a:r>
          </a:p>
          <a:p>
            <a:pPr algn="ctr"/>
            <a:r>
              <a:rPr lang="fr-FR" sz="2000" dirty="0" smtClean="0">
                <a:solidFill>
                  <a:schemeClr val="tx1"/>
                </a:solidFill>
              </a:rPr>
              <a:t>Pilier 7</a:t>
            </a:r>
          </a:p>
        </p:txBody>
      </p:sp>
      <p:cxnSp>
        <p:nvCxnSpPr>
          <p:cNvPr id="10" name="Connecteur en angle 9"/>
          <p:cNvCxnSpPr>
            <a:stCxn id="7" idx="0"/>
            <a:endCxn id="5" idx="1"/>
          </p:cNvCxnSpPr>
          <p:nvPr>
            <p:custDataLst>
              <p:tags r:id="rId4"/>
            </p:custDataLst>
          </p:nvPr>
        </p:nvCxnSpPr>
        <p:spPr>
          <a:xfrm rot="5400000" flipH="1" flipV="1">
            <a:off x="391956" y="2864781"/>
            <a:ext cx="1796287" cy="511795"/>
          </a:xfrm>
          <a:prstGeom prst="curvedConnector2">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3" name="Connecteur en arc 12"/>
          <p:cNvCxnSpPr/>
          <p:nvPr>
            <p:custDataLst>
              <p:tags r:id="rId5"/>
            </p:custDataLst>
          </p:nvPr>
        </p:nvCxnSpPr>
        <p:spPr>
          <a:xfrm rot="10800000" flipV="1">
            <a:off x="1682688" y="3616006"/>
            <a:ext cx="1913640" cy="523354"/>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5" name="Connecteur en arc 14"/>
          <p:cNvCxnSpPr/>
          <p:nvPr>
            <p:custDataLst>
              <p:tags r:id="rId6"/>
            </p:custDataLst>
          </p:nvPr>
        </p:nvCxnSpPr>
        <p:spPr>
          <a:xfrm rot="10800000">
            <a:off x="1682688" y="4713897"/>
            <a:ext cx="1800519" cy="709080"/>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Connecteur en arc 18"/>
          <p:cNvCxnSpPr/>
          <p:nvPr>
            <p:custDataLst>
              <p:tags r:id="rId7"/>
            </p:custDataLst>
          </p:nvPr>
        </p:nvCxnSpPr>
        <p:spPr>
          <a:xfrm rot="10800000">
            <a:off x="1682688" y="4432089"/>
            <a:ext cx="1913641" cy="636349"/>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Connecteur en arc 24"/>
          <p:cNvCxnSpPr>
            <a:stCxn id="5" idx="3"/>
            <a:endCxn id="8" idx="0"/>
          </p:cNvCxnSpPr>
          <p:nvPr>
            <p:custDataLst>
              <p:tags r:id="rId8"/>
            </p:custDataLst>
          </p:nvPr>
        </p:nvCxnSpPr>
        <p:spPr>
          <a:xfrm>
            <a:off x="3733016" y="2222534"/>
            <a:ext cx="654379" cy="914155"/>
          </a:xfrm>
          <a:prstGeom prst="curvedConnector2">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custDataLst>
              <p:tags r:id="rId9"/>
            </p:custDataLst>
          </p:nvPr>
        </p:nvSpPr>
        <p:spPr>
          <a:xfrm>
            <a:off x="7594864" y="1951907"/>
            <a:ext cx="2187019" cy="810705"/>
          </a:xfrm>
          <a:prstGeom prst="round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dirty="0" smtClean="0">
                <a:solidFill>
                  <a:schemeClr val="tx1"/>
                </a:solidFill>
              </a:rPr>
              <a:t>Finalités</a:t>
            </a:r>
            <a:endParaRPr lang="fr-FR" sz="2400" dirty="0">
              <a:solidFill>
                <a:schemeClr val="tx1"/>
              </a:solidFill>
            </a:endParaRPr>
          </a:p>
        </p:txBody>
      </p:sp>
      <p:sp>
        <p:nvSpPr>
          <p:cNvPr id="35" name="Rectangle à coins arrondis 34"/>
          <p:cNvSpPr/>
          <p:nvPr>
            <p:custDataLst>
              <p:tags r:id="rId10"/>
            </p:custDataLst>
          </p:nvPr>
        </p:nvSpPr>
        <p:spPr>
          <a:xfrm>
            <a:off x="9632624" y="3160047"/>
            <a:ext cx="2187019" cy="2882533"/>
          </a:xfrm>
          <a:prstGeom prst="round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solidFill>
                  <a:schemeClr val="tx1"/>
                </a:solidFill>
              </a:rPr>
              <a:t>Socle commun</a:t>
            </a:r>
          </a:p>
          <a:p>
            <a:pPr algn="ctr">
              <a:lnSpc>
                <a:spcPct val="150000"/>
              </a:lnSpc>
            </a:pPr>
            <a:r>
              <a:rPr lang="fr-FR" sz="2000" dirty="0" smtClean="0">
                <a:solidFill>
                  <a:schemeClr val="tx1"/>
                </a:solidFill>
              </a:rPr>
              <a:t>Pilier 1</a:t>
            </a:r>
          </a:p>
          <a:p>
            <a:pPr algn="ctr">
              <a:lnSpc>
                <a:spcPct val="150000"/>
              </a:lnSpc>
            </a:pPr>
            <a:r>
              <a:rPr lang="fr-FR" sz="2000" dirty="0" smtClean="0">
                <a:solidFill>
                  <a:schemeClr val="tx1"/>
                </a:solidFill>
              </a:rPr>
              <a:t>Pilier 2</a:t>
            </a:r>
          </a:p>
          <a:p>
            <a:pPr algn="ctr">
              <a:lnSpc>
                <a:spcPct val="150000"/>
              </a:lnSpc>
            </a:pPr>
            <a:r>
              <a:rPr lang="fr-FR" sz="2000" dirty="0" smtClean="0">
                <a:solidFill>
                  <a:schemeClr val="tx1"/>
                </a:solidFill>
              </a:rPr>
              <a:t>Pilier 3</a:t>
            </a:r>
          </a:p>
          <a:p>
            <a:pPr algn="ctr">
              <a:lnSpc>
                <a:spcPct val="150000"/>
              </a:lnSpc>
            </a:pPr>
            <a:r>
              <a:rPr lang="fr-FR" sz="2000" dirty="0" smtClean="0">
                <a:solidFill>
                  <a:schemeClr val="tx1"/>
                </a:solidFill>
              </a:rPr>
              <a:t>Pilier 4</a:t>
            </a:r>
          </a:p>
          <a:p>
            <a:pPr algn="ctr">
              <a:lnSpc>
                <a:spcPct val="150000"/>
              </a:lnSpc>
            </a:pPr>
            <a:r>
              <a:rPr lang="fr-FR" sz="2000" dirty="0" smtClean="0">
                <a:solidFill>
                  <a:schemeClr val="tx1"/>
                </a:solidFill>
              </a:rPr>
              <a:t>Pilier 5</a:t>
            </a:r>
          </a:p>
        </p:txBody>
      </p:sp>
      <p:cxnSp>
        <p:nvCxnSpPr>
          <p:cNvPr id="37" name="Connecteur en arc 36"/>
          <p:cNvCxnSpPr/>
          <p:nvPr>
            <p:custDataLst>
              <p:tags r:id="rId11"/>
            </p:custDataLst>
          </p:nvPr>
        </p:nvCxnSpPr>
        <p:spPr>
          <a:xfrm rot="10800000" flipV="1">
            <a:off x="7979399" y="3816199"/>
            <a:ext cx="2358666" cy="454581"/>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custDataLst>
              <p:tags r:id="rId12"/>
            </p:custDataLst>
          </p:nvPr>
        </p:nvCxnSpPr>
        <p:spPr>
          <a:xfrm rot="10800000">
            <a:off x="7979401" y="4762625"/>
            <a:ext cx="2358664" cy="529469"/>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Connecteur en arc 38"/>
          <p:cNvCxnSpPr/>
          <p:nvPr>
            <p:custDataLst>
              <p:tags r:id="rId13"/>
            </p:custDataLst>
          </p:nvPr>
        </p:nvCxnSpPr>
        <p:spPr>
          <a:xfrm rot="10800000" flipV="1">
            <a:off x="7979401" y="4342535"/>
            <a:ext cx="2358664" cy="89554"/>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Connecteur en arc 39"/>
          <p:cNvCxnSpPr>
            <a:stCxn id="34" idx="3"/>
            <a:endCxn id="35" idx="0"/>
          </p:cNvCxnSpPr>
          <p:nvPr>
            <p:custDataLst>
              <p:tags r:id="rId14"/>
            </p:custDataLst>
          </p:nvPr>
        </p:nvCxnSpPr>
        <p:spPr>
          <a:xfrm>
            <a:off x="9781883" y="2357260"/>
            <a:ext cx="944251" cy="802787"/>
          </a:xfrm>
          <a:prstGeom prst="curvedConnector2">
            <a:avLst/>
          </a:prstGeom>
          <a:ln w="123825" cap="rnd">
            <a:solidFill>
              <a:srgbClr val="FF0000"/>
            </a:solidFill>
            <a:round/>
            <a:headEnd type="triangle"/>
            <a:tailEnd type="triangle"/>
          </a:ln>
          <a:effectLst>
            <a:reflection blurRad="6350" stA="52000" endA="300" endPos="35000" dir="5400000" sy="-100000" algn="bl" rotWithShape="0"/>
          </a:effectLst>
          <a:scene3d>
            <a:camera prst="orthographicFront"/>
            <a:lightRig rig="threePt" dir="t"/>
          </a:scene3d>
          <a:sp3d contourW="12700">
            <a:bevelT/>
            <a:contourClr>
              <a:schemeClr val="tx1"/>
            </a:contourClr>
          </a:sp3d>
        </p:spPr>
        <p:style>
          <a:lnRef idx="1">
            <a:schemeClr val="accent1"/>
          </a:lnRef>
          <a:fillRef idx="0">
            <a:schemeClr val="accent1"/>
          </a:fillRef>
          <a:effectRef idx="0">
            <a:schemeClr val="accent1"/>
          </a:effectRef>
          <a:fontRef idx="minor">
            <a:schemeClr val="tx1"/>
          </a:fontRef>
        </p:style>
      </p:cxnSp>
      <p:sp>
        <p:nvSpPr>
          <p:cNvPr id="41" name="Rectangle à coins arrondis 40"/>
          <p:cNvSpPr/>
          <p:nvPr>
            <p:custDataLst>
              <p:tags r:id="rId15"/>
            </p:custDataLst>
          </p:nvPr>
        </p:nvSpPr>
        <p:spPr>
          <a:xfrm>
            <a:off x="6746059" y="4150856"/>
            <a:ext cx="1233340" cy="810705"/>
          </a:xfrm>
          <a:prstGeom prst="roundRect">
            <a:avLst/>
          </a:prstGeom>
          <a:solidFill>
            <a:schemeClr val="accent3">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solidFill>
                  <a:schemeClr val="tx1"/>
                </a:solidFill>
              </a:rPr>
              <a:t>EPS</a:t>
            </a:r>
            <a:endParaRPr lang="fr-FR" sz="2400" dirty="0">
              <a:solidFill>
                <a:schemeClr val="tx1"/>
              </a:solidFill>
            </a:endParaRPr>
          </a:p>
        </p:txBody>
      </p:sp>
      <p:cxnSp>
        <p:nvCxnSpPr>
          <p:cNvPr id="54" name="Connecteur en arc 53"/>
          <p:cNvCxnSpPr/>
          <p:nvPr>
            <p:custDataLst>
              <p:tags r:id="rId16"/>
            </p:custDataLst>
          </p:nvPr>
        </p:nvCxnSpPr>
        <p:spPr>
          <a:xfrm rot="10800000">
            <a:off x="7979399" y="4601313"/>
            <a:ext cx="2358666" cy="228212"/>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9" name="Connecteur en arc 58"/>
          <p:cNvCxnSpPr/>
          <p:nvPr>
            <p:custDataLst>
              <p:tags r:id="rId17"/>
            </p:custDataLst>
          </p:nvPr>
        </p:nvCxnSpPr>
        <p:spPr>
          <a:xfrm rot="10800000">
            <a:off x="7979399" y="4926934"/>
            <a:ext cx="2358666" cy="837415"/>
          </a:xfrm>
          <a:prstGeom prst="curvedConnector3">
            <a:avLst/>
          </a:prstGeom>
          <a:ln w="762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3" name="ZoneTexte 62"/>
          <p:cNvSpPr txBox="1"/>
          <p:nvPr>
            <p:custDataLst>
              <p:tags r:id="rId18"/>
            </p:custDataLst>
          </p:nvPr>
        </p:nvSpPr>
        <p:spPr>
          <a:xfrm>
            <a:off x="131976" y="6076153"/>
            <a:ext cx="11585542" cy="400110"/>
          </a:xfrm>
          <a:prstGeom prst="rect">
            <a:avLst/>
          </a:prstGeom>
          <a:noFill/>
        </p:spPr>
        <p:txBody>
          <a:bodyPr wrap="square" rtlCol="0">
            <a:spAutoFit/>
          </a:bodyPr>
          <a:lstStyle/>
          <a:p>
            <a:pPr algn="ctr"/>
            <a:r>
              <a:rPr lang="fr-FR" sz="2000" b="1" cap="none" dirty="0" smtClean="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 socle commun est donc devenu PRIORITAIRE et CENTRAL</a:t>
            </a:r>
            <a:endParaRPr lang="fr-FR" sz="2000" dirty="0">
              <a:solidFill>
                <a:srgbClr val="FF0000"/>
              </a:solidFill>
            </a:endParaRPr>
          </a:p>
        </p:txBody>
      </p:sp>
      <p:pic>
        <p:nvPicPr>
          <p:cNvPr id="1034" name="Picture 10" descr="https://licensebuttons.net/l/by-nc/3.0/88x31.png"/>
          <p:cNvPicPr>
            <a:picLocks noChangeAspect="1" noChangeArrowheads="1"/>
          </p:cNvPicPr>
          <p:nvPr>
            <p:custDataLst>
              <p:tags r:id="rId19"/>
            </p:custDataLst>
          </p:nvPr>
        </p:nvPicPr>
        <p:blipFill>
          <a:blip r:embed="rId24">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65" name="Espace réservé du pied de page 64"/>
          <p:cNvSpPr>
            <a:spLocks noGrp="1"/>
          </p:cNvSpPr>
          <p:nvPr>
            <p:ph type="ftr" sz="quarter" idx="11"/>
            <p:custDataLst>
              <p:tags r:id="rId20"/>
            </p:custDataLst>
          </p:nvPr>
        </p:nvSpPr>
        <p:spPr>
          <a:xfrm>
            <a:off x="-21600" y="6492875"/>
            <a:ext cx="6672887" cy="365125"/>
          </a:xfrm>
        </p:spPr>
        <p:txBody>
          <a:bodyPr/>
          <a:lstStyle/>
          <a:p>
            <a:r>
              <a:rPr lang="fr-FR" dirty="0" smtClean="0"/>
              <a:t>LABROSSE Franck - franck.labrosse@ac-rouen.fr</a:t>
            </a:r>
            <a:endParaRPr lang="fr-FR" dirty="0"/>
          </a:p>
        </p:txBody>
      </p:sp>
      <p:sp>
        <p:nvSpPr>
          <p:cNvPr id="23" name="ZoneTexte 22"/>
          <p:cNvSpPr txBox="1"/>
          <p:nvPr>
            <p:custDataLst>
              <p:tags r:id="rId21"/>
            </p:custDataLst>
          </p:nvPr>
        </p:nvSpPr>
        <p:spPr>
          <a:xfrm>
            <a:off x="1034202" y="470488"/>
            <a:ext cx="10785441" cy="1200329"/>
          </a:xfrm>
          <a:prstGeom prst="rect">
            <a:avLst/>
          </a:prstGeom>
          <a:noFill/>
        </p:spPr>
        <p:txBody>
          <a:bodyPr wrap="square" rtlCol="0">
            <a:spAutoFit/>
          </a:bodyPr>
          <a:lstStyle/>
          <a:p>
            <a:pPr algn="ctr">
              <a:lnSpc>
                <a:spcPct val="150000"/>
              </a:lnSpc>
            </a:pPr>
            <a:r>
              <a:rPr lang="fr-FR" sz="2400" b="1" cap="none"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 nouveaux programmes et le nouveau socle commun opèrent un changement de paradigme.</a:t>
            </a:r>
            <a:endParaRPr lang="fr-FR" sz="2400" dirty="0"/>
          </a:p>
        </p:txBody>
      </p:sp>
      <p:sp>
        <p:nvSpPr>
          <p:cNvPr id="2" name="Flèche droite rayée 1"/>
          <p:cNvSpPr/>
          <p:nvPr>
            <p:custDataLst>
              <p:tags r:id="rId22"/>
            </p:custDataLst>
          </p:nvPr>
        </p:nvSpPr>
        <p:spPr>
          <a:xfrm>
            <a:off x="5670889" y="3268613"/>
            <a:ext cx="1101607" cy="980428"/>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767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2000"/>
                            </p:stCondLst>
                            <p:childTnLst>
                              <p:par>
                                <p:cTn id="26" presetID="10" presetClass="entr" presetSubtype="0" fill="hold" grpId="0" nodeType="afterEffect">
                                  <p:stCondLst>
                                    <p:cond delay="1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par>
                          <p:cTn id="29" fill="hold">
                            <p:stCondLst>
                              <p:cond delay="5000"/>
                            </p:stCondLst>
                            <p:childTnLst>
                              <p:par>
                                <p:cTn id="30" presetID="1"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grpId="0" nodeType="afterEffect">
                                  <p:stCondLst>
                                    <p:cond delay="50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34" grpId="0" animBg="1"/>
      <p:bldP spid="35" grpId="0" animBg="1"/>
      <p:bldP spid="41" grpId="0" animBg="1"/>
      <p:bldP spid="63" grpId="0"/>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8" y="1041400"/>
            <a:ext cx="11211339" cy="752061"/>
          </a:xfrm>
        </p:spPr>
        <p:txBody>
          <a:bodyPr>
            <a:normAutofit/>
          </a:bodyPr>
          <a:lstStyle/>
          <a:p>
            <a:pPr lvl="1" indent="-457200" algn="ctr">
              <a:lnSpc>
                <a:spcPct val="150000"/>
              </a:lnSpc>
            </a:pPr>
            <a:r>
              <a:rPr lang="fr-FR" sz="2400" cap="none" dirty="0" smtClean="0">
                <a:solidFill>
                  <a:schemeClr val="tx1"/>
                </a:solidFill>
              </a:rPr>
              <a:t>Exemple des 4 niveaux globaux en vitesse relai 4</a:t>
            </a:r>
            <a:r>
              <a:rPr lang="fr-FR" sz="2400" cap="none" baseline="30000" dirty="0" smtClean="0">
                <a:solidFill>
                  <a:schemeClr val="tx1"/>
                </a:solidFill>
              </a:rPr>
              <a:t>ème</a:t>
            </a:r>
            <a:r>
              <a:rPr lang="fr-FR" sz="2400" cap="none" dirty="0" smtClean="0">
                <a:solidFill>
                  <a:schemeClr val="tx1"/>
                </a:solidFill>
              </a:rPr>
              <a:t> :</a:t>
            </a: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smtClean="0">
              <a:solidFill>
                <a:schemeClr val="tx1"/>
              </a:solidFill>
            </a:endParaRP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1917841628"/>
              </p:ext>
            </p:extLst>
          </p:nvPr>
        </p:nvGraphicFramePr>
        <p:xfrm>
          <a:off x="491066" y="1718733"/>
          <a:ext cx="11326801" cy="4682830"/>
        </p:xfrm>
        <a:graphic>
          <a:graphicData uri="http://schemas.openxmlformats.org/drawingml/2006/table">
            <a:tbl>
              <a:tblPr bandRow="1">
                <a:tableStyleId>{93296810-A885-4BE3-A3E7-6D5BEEA58F35}</a:tableStyleId>
              </a:tblPr>
              <a:tblGrid>
                <a:gridCol w="511553"/>
                <a:gridCol w="2703812"/>
                <a:gridCol w="2703812"/>
                <a:gridCol w="2703812"/>
                <a:gridCol w="2703812"/>
              </a:tblGrid>
              <a:tr h="427843">
                <a:tc>
                  <a:txBody>
                    <a:bodyPr/>
                    <a:lstStyle/>
                    <a:p>
                      <a:pPr algn="ctr">
                        <a:lnSpc>
                          <a:spcPct val="107000"/>
                        </a:lnSpc>
                        <a:spcAft>
                          <a:spcPts val="0"/>
                        </a:spcAft>
                      </a:pPr>
                      <a:r>
                        <a:rPr lang="fr-FR" sz="1600" b="1" dirty="0">
                          <a:effectLst/>
                        </a:rPr>
                        <a:t>4</a:t>
                      </a:r>
                      <a:r>
                        <a:rPr lang="fr-FR" sz="1600" b="1" baseline="30000" dirty="0">
                          <a:effectLst/>
                        </a:rPr>
                        <a:t>ème</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algn="ctr">
                        <a:lnSpc>
                          <a:spcPct val="150000"/>
                        </a:lnSpc>
                        <a:spcAft>
                          <a:spcPts val="0"/>
                        </a:spcAft>
                      </a:pPr>
                      <a:r>
                        <a:rPr lang="fr-FR" sz="1200" b="1" dirty="0">
                          <a:effectLst/>
                        </a:rPr>
                        <a:t>Objectifs d’apprentissage </a:t>
                      </a:r>
                    </a:p>
                    <a:p>
                      <a:pPr algn="ctr">
                        <a:lnSpc>
                          <a:spcPct val="150000"/>
                        </a:lnSpc>
                        <a:spcAft>
                          <a:spcPts val="0"/>
                        </a:spcAft>
                      </a:pPr>
                      <a:r>
                        <a:rPr lang="fr-FR" sz="1200" b="1" dirty="0">
                          <a:effectLst/>
                        </a:rPr>
                        <a:t>non atteints</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tc>
                <a:tc>
                  <a:txBody>
                    <a:bodyPr/>
                    <a:lstStyle/>
                    <a:p>
                      <a:pPr algn="ctr">
                        <a:lnSpc>
                          <a:spcPct val="150000"/>
                        </a:lnSpc>
                        <a:spcAft>
                          <a:spcPts val="0"/>
                        </a:spcAft>
                      </a:pPr>
                      <a:r>
                        <a:rPr lang="fr-FR" sz="1200" b="1" dirty="0">
                          <a:effectLst/>
                        </a:rPr>
                        <a:t>Objectifs d’apprentissage partiellement atteints</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tc>
                <a:tc>
                  <a:txBody>
                    <a:bodyPr/>
                    <a:lstStyle/>
                    <a:p>
                      <a:pPr algn="ctr">
                        <a:lnSpc>
                          <a:spcPct val="150000"/>
                        </a:lnSpc>
                        <a:spcAft>
                          <a:spcPts val="0"/>
                        </a:spcAft>
                      </a:pPr>
                      <a:r>
                        <a:rPr lang="fr-FR" sz="1200" b="1" dirty="0">
                          <a:effectLst/>
                        </a:rPr>
                        <a:t>Objectifs d’apprentissage </a:t>
                      </a:r>
                    </a:p>
                    <a:p>
                      <a:pPr algn="ctr">
                        <a:lnSpc>
                          <a:spcPct val="150000"/>
                        </a:lnSpc>
                        <a:spcAft>
                          <a:spcPts val="0"/>
                        </a:spcAft>
                      </a:pPr>
                      <a:r>
                        <a:rPr lang="fr-FR" sz="1200" b="1" dirty="0">
                          <a:effectLst/>
                        </a:rPr>
                        <a:t>atteints</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tc>
                <a:tc>
                  <a:txBody>
                    <a:bodyPr/>
                    <a:lstStyle/>
                    <a:p>
                      <a:pPr algn="ctr">
                        <a:lnSpc>
                          <a:spcPct val="150000"/>
                        </a:lnSpc>
                        <a:spcAft>
                          <a:spcPts val="0"/>
                        </a:spcAft>
                      </a:pPr>
                      <a:r>
                        <a:rPr lang="fr-FR" sz="1200" b="1" dirty="0">
                          <a:effectLst/>
                        </a:rPr>
                        <a:t>Objectifs d’apprentissage </a:t>
                      </a:r>
                    </a:p>
                    <a:p>
                      <a:pPr algn="ctr">
                        <a:lnSpc>
                          <a:spcPct val="150000"/>
                        </a:lnSpc>
                        <a:spcAft>
                          <a:spcPts val="0"/>
                        </a:spcAft>
                      </a:pPr>
                      <a:r>
                        <a:rPr lang="fr-FR" sz="1200" b="1" dirty="0">
                          <a:effectLst/>
                        </a:rPr>
                        <a:t>dépassés</a:t>
                      </a:r>
                      <a:endParaRPr lang="fr-FR"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tc>
              </a:tr>
              <a:tr h="3492224">
                <a:tc>
                  <a:txBody>
                    <a:bodyPr/>
                    <a:lstStyle/>
                    <a:p>
                      <a:pPr marL="71755" marR="71755" algn="ctr">
                        <a:lnSpc>
                          <a:spcPct val="107000"/>
                        </a:lnSpc>
                        <a:spcAft>
                          <a:spcPts val="0"/>
                        </a:spcAft>
                      </a:pPr>
                      <a:r>
                        <a:rPr lang="fr-FR" sz="1050" b="1" dirty="0">
                          <a:effectLst/>
                        </a:rPr>
                        <a:t>Global</a:t>
                      </a:r>
                      <a:endParaRPr lang="fr-F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vert="vert27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Départ à </a:t>
                      </a:r>
                      <a:r>
                        <a:rPr lang="fr-FR" sz="900" dirty="0" smtClean="0">
                          <a:effectLst/>
                        </a:rPr>
                        <a:t>l’amble</a:t>
                      </a:r>
                      <a:r>
                        <a:rPr lang="fr-FR" sz="900" dirty="0">
                          <a:effectLst/>
                        </a:rPr>
                        <a:t>, mise en action lente et en zigzag, course peu efficace puis ralentissement.</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pas d’anticipation, prise du témoin de profil ou de face, à </a:t>
                      </a:r>
                      <a:r>
                        <a:rPr lang="fr-FR" sz="900" dirty="0" smtClean="0">
                          <a:effectLst/>
                        </a:rPr>
                        <a:t>l’arrêt</a:t>
                      </a:r>
                      <a:r>
                        <a:rPr lang="fr-FR" sz="900" dirty="0">
                          <a:effectLst/>
                        </a:rPr>
                        <a:t>,</a:t>
                      </a:r>
                      <a:r>
                        <a:rPr lang="fr-FR" sz="900" dirty="0" smtClean="0">
                          <a:effectLst/>
                        </a:rPr>
                        <a:t> ralentit </a:t>
                      </a:r>
                      <a:r>
                        <a:rPr lang="fr-FR" sz="900" dirty="0">
                          <a:effectLst/>
                        </a:rPr>
                        <a:t>vers la fin, sort du couloir</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hors zone ou à l’arrêt, sortie de couloir</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absent ou gênant</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Echauffement</a:t>
                      </a:r>
                      <a:r>
                        <a:rPr lang="fr-FR" sz="900" dirty="0">
                          <a:effectLst/>
                        </a:rPr>
                        <a:t> : succinct</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Règles</a:t>
                      </a:r>
                      <a:r>
                        <a:rPr lang="fr-FR" sz="900" dirty="0">
                          <a:effectLst/>
                        </a:rPr>
                        <a:t> : non </a:t>
                      </a:r>
                      <a:r>
                        <a:rPr lang="fr-FR" sz="900" dirty="0" smtClean="0">
                          <a:effectLst/>
                        </a:rPr>
                        <a:t>connues,  </a:t>
                      </a:r>
                      <a:r>
                        <a:rPr lang="fr-FR" sz="900" dirty="0">
                          <a:effectLst/>
                        </a:rPr>
                        <a:t>élève gênant</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a:t>
                      </a:r>
                      <a:r>
                        <a:rPr lang="fr-FR" sz="900" u="sng" dirty="0" smtClean="0">
                          <a:effectLst/>
                        </a:rPr>
                        <a:t>conseiller</a:t>
                      </a:r>
                      <a:r>
                        <a:rPr lang="fr-FR" sz="900" u="none" dirty="0" smtClean="0">
                          <a:effectLst/>
                        </a:rPr>
                        <a:t> :</a:t>
                      </a:r>
                      <a:r>
                        <a:rPr lang="fr-FR" sz="900" u="none" baseline="0" dirty="0" smtClean="0">
                          <a:effectLst/>
                        </a:rPr>
                        <a:t> </a:t>
                      </a:r>
                      <a:r>
                        <a:rPr lang="fr-FR" sz="900" u="none" dirty="0" smtClean="0">
                          <a:effectLst/>
                        </a:rPr>
                        <a:t>spectateur</a:t>
                      </a:r>
                      <a:endParaRPr lang="fr-FR" sz="900"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Position de départ </a:t>
                      </a:r>
                      <a:r>
                        <a:rPr lang="fr-FR" sz="900" dirty="0" smtClean="0">
                          <a:effectLst/>
                        </a:rPr>
                        <a:t>correcte </a:t>
                      </a:r>
                      <a:r>
                        <a:rPr lang="fr-FR" sz="900" dirty="0">
                          <a:effectLst/>
                        </a:rPr>
                        <a:t>mais pas efficace, course rapide, tend le bras dès l’approche du receveur</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Début d’anticipation, </a:t>
                      </a:r>
                      <a:r>
                        <a:rPr lang="fr-FR" sz="900" dirty="0" smtClean="0">
                          <a:effectLst/>
                        </a:rPr>
                        <a:t>court </a:t>
                      </a:r>
                      <a:r>
                        <a:rPr lang="fr-FR" sz="900" dirty="0">
                          <a:effectLst/>
                        </a:rPr>
                        <a:t>bras tendu, voire de profil puis </a:t>
                      </a:r>
                      <a:r>
                        <a:rPr lang="fr-FR" sz="900" dirty="0" smtClean="0">
                          <a:effectLst/>
                        </a:rPr>
                        <a:t>ralentit </a:t>
                      </a:r>
                      <a:r>
                        <a:rPr lang="fr-FR" sz="900" dirty="0">
                          <a:effectLst/>
                        </a:rPr>
                        <a:t>pour prendre le témoin, mode de transmission « </a:t>
                      </a:r>
                      <a:r>
                        <a:rPr lang="fr-FR" sz="900" dirty="0" smtClean="0">
                          <a:effectLst/>
                        </a:rPr>
                        <a:t>improvisé</a:t>
                      </a:r>
                      <a:r>
                        <a:rPr lang="fr-FR" sz="900" dirty="0">
                          <a:effectLst/>
                        </a:rPr>
                        <a:t> »</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dans la zone, à vitesse de course moyenne, vitesse de transmission lente</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le dilettant, présent mais approximatif</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Echauffement</a:t>
                      </a:r>
                      <a:r>
                        <a:rPr lang="fr-FR" sz="900" dirty="0">
                          <a:effectLst/>
                        </a:rPr>
                        <a:t> : Echauffe les autres mais de manière formelle avec des arrêts. Ne se réchauffe pas.</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Règles</a:t>
                      </a:r>
                      <a:r>
                        <a:rPr lang="fr-FR" sz="900" dirty="0">
                          <a:effectLst/>
                        </a:rPr>
                        <a:t> : respecte la sécurité mais pas toutes </a:t>
                      </a:r>
                      <a:r>
                        <a:rPr lang="fr-FR" sz="900" dirty="0" smtClean="0">
                          <a:effectLst/>
                        </a:rPr>
                        <a:t>celles </a:t>
                      </a:r>
                      <a:r>
                        <a:rPr lang="fr-FR" sz="900" dirty="0">
                          <a:effectLst/>
                        </a:rPr>
                        <a:t>de l’activité.</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observe et conseille mais avec une aide (un questionnement) pour le guider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Bonne position de départ, mise en action rapide mais non efficiente. </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Part à la bonne marque, </a:t>
                      </a:r>
                      <a:r>
                        <a:rPr lang="fr-FR" sz="900" dirty="0" smtClean="0">
                          <a:effectLst/>
                        </a:rPr>
                        <a:t>court </a:t>
                      </a:r>
                      <a:r>
                        <a:rPr lang="fr-FR" sz="900" dirty="0">
                          <a:effectLst/>
                        </a:rPr>
                        <a:t>sans regarder derrière, tend le bras à l’approche du donneur, mode de transmission </a:t>
                      </a:r>
                      <a:r>
                        <a:rPr lang="fr-FR" sz="900" dirty="0" smtClean="0">
                          <a:effectLst/>
                        </a:rPr>
                        <a:t>prévu </a:t>
                      </a:r>
                      <a:r>
                        <a:rPr lang="fr-FR" sz="900" dirty="0">
                          <a:effectLst/>
                        </a:rPr>
                        <a:t>dans sa forme</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Dans la zone à vitesse de course et de transmission rapide.</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a:t>
                      </a:r>
                      <a:r>
                        <a:rPr lang="fr-FR" sz="900" dirty="0" smtClean="0">
                          <a:effectLst/>
                        </a:rPr>
                        <a:t>Sait </a:t>
                      </a:r>
                      <a:r>
                        <a:rPr lang="fr-FR" sz="900" dirty="0">
                          <a:effectLst/>
                        </a:rPr>
                        <a:t>juger dans tous les rôles mais reste encore imprécis parfois.</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Echauffement</a:t>
                      </a:r>
                      <a:r>
                        <a:rPr lang="fr-FR" sz="900" dirty="0">
                          <a:effectLst/>
                        </a:rPr>
                        <a:t> : Echauffe son groupe en 3 phases de manière continue. Récupère et se tient chaud durant la séance.</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observe et conseille seul mais avec une trame pour le guider.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Utilise efficacement un appui au départ, mise en action efficace, ne </a:t>
                      </a:r>
                      <a:r>
                        <a:rPr lang="fr-FR" sz="900" dirty="0" smtClean="0">
                          <a:effectLst/>
                        </a:rPr>
                        <a:t>ralentit </a:t>
                      </a:r>
                      <a:r>
                        <a:rPr lang="fr-FR" sz="900" dirty="0">
                          <a:effectLst/>
                        </a:rPr>
                        <a:t>pas.</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Bonne anticipation des marques, se positionne sur le côté, connait le mode de transmission prévu</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en pleine vitesse, position des coureurs dans le couloir, main, type de transmission sont </a:t>
                      </a:r>
                      <a:r>
                        <a:rPr lang="fr-FR" sz="900" dirty="0" smtClean="0">
                          <a:effectLst/>
                        </a:rPr>
                        <a:t>planifiés </a:t>
                      </a:r>
                      <a:r>
                        <a:rPr lang="fr-FR" sz="900" dirty="0">
                          <a:effectLst/>
                        </a:rPr>
                        <a:t>et </a:t>
                      </a:r>
                      <a:r>
                        <a:rPr lang="fr-FR" sz="900" dirty="0" smtClean="0">
                          <a:effectLst/>
                        </a:rPr>
                        <a:t>réalisés </a:t>
                      </a:r>
                      <a:r>
                        <a:rPr lang="fr-FR" sz="900" dirty="0">
                          <a:effectLst/>
                        </a:rPr>
                        <a:t>efficacement.</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polyvalent et fiable. Aide les autres juges.</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Echauffement</a:t>
                      </a:r>
                      <a:r>
                        <a:rPr lang="fr-FR" sz="900" dirty="0">
                          <a:effectLst/>
                        </a:rPr>
                        <a:t> : Echauffe son groupe en 4 phases, fait récupérer et maintenir échauffé.</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Règles</a:t>
                      </a:r>
                      <a:r>
                        <a:rPr lang="fr-FR" sz="900" dirty="0">
                          <a:effectLst/>
                        </a:rPr>
                        <a:t> : L’élève exploite les règles pour optimiser sa performance.</a:t>
                      </a: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observe et conseille seul en prenant plusieurs </a:t>
                      </a:r>
                      <a:r>
                        <a:rPr lang="fr-FR" sz="900" dirty="0" smtClean="0">
                          <a:effectLst/>
                        </a:rPr>
                        <a:t>critères en compte.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r>
              <a:tr h="636610">
                <a:tc>
                  <a:txBody>
                    <a:bodyPr/>
                    <a:lstStyle/>
                    <a:p>
                      <a:pPr algn="ctr">
                        <a:lnSpc>
                          <a:spcPct val="107000"/>
                        </a:lnSpc>
                        <a:spcAft>
                          <a:spcPts val="0"/>
                        </a:spcAft>
                      </a:pPr>
                      <a:r>
                        <a:rPr lang="fr-FR" sz="1000" b="1" dirty="0">
                          <a:effectLst/>
                        </a:rPr>
                        <a:t>Indic. de cpt</a:t>
                      </a:r>
                      <a:endParaRPr lang="fr-F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Très loin de la performance cible : perf individuelle &gt;&gt;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Loin de la performance cible : perf individuelle &gt; </a:t>
                      </a:r>
                      <a:r>
                        <a:rPr lang="fr-FR" sz="900" dirty="0" smtClean="0">
                          <a:effectLst/>
                        </a:rPr>
                        <a:t>voire </a:t>
                      </a:r>
                      <a:r>
                        <a:rPr lang="fr-FR" sz="900" dirty="0">
                          <a:effectLst/>
                        </a:rPr>
                        <a: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Atteint la performance cible : perf individuelle   &lt;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Dépasse la performance cible : perf individuelle &lt; &lt;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399" marR="46399" marT="0" marB="0" anchor="ctr"/>
                </a:tc>
              </a:tr>
            </a:tbl>
          </a:graphicData>
        </a:graphic>
      </p:graphicFrame>
    </p:spTree>
    <p:extLst>
      <p:ext uri="{BB962C8B-B14F-4D97-AF65-F5344CB8AC3E}">
        <p14:creationId xmlns:p14="http://schemas.microsoft.com/office/powerpoint/2010/main" val="380305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8" y="1041400"/>
            <a:ext cx="11211339" cy="752061"/>
          </a:xfrm>
        </p:spPr>
        <p:txBody>
          <a:bodyPr>
            <a:normAutofit/>
          </a:bodyPr>
          <a:lstStyle/>
          <a:p>
            <a:pPr lvl="1" indent="-457200" algn="ctr">
              <a:lnSpc>
                <a:spcPct val="150000"/>
              </a:lnSpc>
            </a:pPr>
            <a:r>
              <a:rPr lang="fr-FR" sz="2400" cap="none" dirty="0" smtClean="0">
                <a:solidFill>
                  <a:schemeClr val="tx1"/>
                </a:solidFill>
              </a:rPr>
              <a:t>Exemple des 4 niveaux de compétences visées en vitesse relai en 4</a:t>
            </a:r>
            <a:r>
              <a:rPr lang="fr-FR" sz="2400" cap="none" baseline="30000" dirty="0" smtClean="0">
                <a:solidFill>
                  <a:schemeClr val="tx1"/>
                </a:solidFill>
              </a:rPr>
              <a:t>ème</a:t>
            </a:r>
            <a:r>
              <a:rPr lang="fr-FR" sz="2400" cap="none" dirty="0" smtClean="0">
                <a:solidFill>
                  <a:schemeClr val="tx1"/>
                </a:solidFill>
              </a:rPr>
              <a:t> :</a:t>
            </a: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smtClean="0">
              <a:solidFill>
                <a:schemeClr val="tx1"/>
              </a:solidFill>
            </a:endParaRP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custDataLst>
              <p:tags r:id="rId5"/>
            </p:custDataLst>
            <p:extLst>
              <p:ext uri="{D42A27DB-BD31-4B8C-83A1-F6EECF244321}">
                <p14:modId xmlns:p14="http://schemas.microsoft.com/office/powerpoint/2010/main" val="2325245762"/>
              </p:ext>
            </p:extLst>
          </p:nvPr>
        </p:nvGraphicFramePr>
        <p:xfrm>
          <a:off x="491067" y="1549402"/>
          <a:ext cx="11326800" cy="4991198"/>
        </p:xfrm>
        <a:graphic>
          <a:graphicData uri="http://schemas.openxmlformats.org/drawingml/2006/table">
            <a:tbl>
              <a:tblPr bandRow="1">
                <a:tableStyleId>{93296810-A885-4BE3-A3E7-6D5BEEA58F35}</a:tableStyleId>
              </a:tblPr>
              <a:tblGrid>
                <a:gridCol w="511553"/>
                <a:gridCol w="2163194"/>
                <a:gridCol w="2814989"/>
                <a:gridCol w="2918168"/>
                <a:gridCol w="2918896"/>
              </a:tblGrid>
              <a:tr h="205682">
                <a:tc>
                  <a:txBody>
                    <a:bodyPr/>
                    <a:lstStyle/>
                    <a:p>
                      <a:pPr algn="ctr">
                        <a:lnSpc>
                          <a:spcPct val="107000"/>
                        </a:lnSpc>
                        <a:spcAft>
                          <a:spcPts val="0"/>
                        </a:spcAft>
                      </a:pPr>
                      <a:r>
                        <a:rPr lang="fr-FR" sz="1200" b="1" dirty="0">
                          <a:effectLst/>
                        </a:rPr>
                        <a:t>4</a:t>
                      </a:r>
                      <a:r>
                        <a:rPr lang="fr-FR" sz="1200" b="1" baseline="30000" dirty="0">
                          <a:effectLst/>
                        </a:rPr>
                        <a:t>ème</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algn="ctr">
                        <a:lnSpc>
                          <a:spcPct val="107000"/>
                        </a:lnSpc>
                        <a:spcAft>
                          <a:spcPts val="0"/>
                        </a:spcAft>
                      </a:pPr>
                      <a:r>
                        <a:rPr lang="fr-FR" sz="1050" b="1" dirty="0">
                          <a:effectLst/>
                        </a:rPr>
                        <a:t>Objectifs d’apprentissage </a:t>
                      </a:r>
                    </a:p>
                    <a:p>
                      <a:pPr algn="ctr">
                        <a:lnSpc>
                          <a:spcPct val="107000"/>
                        </a:lnSpc>
                        <a:spcAft>
                          <a:spcPts val="0"/>
                        </a:spcAft>
                      </a:pPr>
                      <a:r>
                        <a:rPr lang="fr-FR" sz="1050" b="1" dirty="0">
                          <a:effectLst/>
                        </a:rPr>
                        <a:t>non atteints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tc>
                <a:tc>
                  <a:txBody>
                    <a:bodyPr/>
                    <a:lstStyle/>
                    <a:p>
                      <a:pPr algn="ctr">
                        <a:lnSpc>
                          <a:spcPct val="107000"/>
                        </a:lnSpc>
                        <a:spcAft>
                          <a:spcPts val="0"/>
                        </a:spcAft>
                      </a:pPr>
                      <a:r>
                        <a:rPr lang="fr-FR" sz="1050" b="1" dirty="0">
                          <a:effectLst/>
                        </a:rPr>
                        <a:t>Objectifs d’apprentissage </a:t>
                      </a:r>
                      <a:endParaRPr lang="fr-FR" sz="1050" b="1" dirty="0" smtClean="0">
                        <a:effectLst/>
                      </a:endParaRPr>
                    </a:p>
                    <a:p>
                      <a:pPr algn="ctr">
                        <a:lnSpc>
                          <a:spcPct val="107000"/>
                        </a:lnSpc>
                        <a:spcAft>
                          <a:spcPts val="0"/>
                        </a:spcAft>
                      </a:pPr>
                      <a:r>
                        <a:rPr lang="fr-FR" sz="1050" b="1" dirty="0" smtClean="0">
                          <a:effectLst/>
                        </a:rPr>
                        <a:t>partiellement </a:t>
                      </a:r>
                      <a:r>
                        <a:rPr lang="fr-FR" sz="1050" b="1" dirty="0">
                          <a:effectLst/>
                        </a:rPr>
                        <a:t>atteints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tc>
                <a:tc>
                  <a:txBody>
                    <a:bodyPr/>
                    <a:lstStyle/>
                    <a:p>
                      <a:pPr algn="ctr">
                        <a:lnSpc>
                          <a:spcPct val="107000"/>
                        </a:lnSpc>
                        <a:spcAft>
                          <a:spcPts val="0"/>
                        </a:spcAft>
                      </a:pPr>
                      <a:r>
                        <a:rPr lang="fr-FR" sz="1050" b="1" dirty="0">
                          <a:effectLst/>
                        </a:rPr>
                        <a:t>Objectifs d’apprentissage </a:t>
                      </a:r>
                    </a:p>
                    <a:p>
                      <a:pPr algn="ctr">
                        <a:lnSpc>
                          <a:spcPct val="107000"/>
                        </a:lnSpc>
                        <a:spcAft>
                          <a:spcPts val="0"/>
                        </a:spcAft>
                      </a:pPr>
                      <a:r>
                        <a:rPr lang="fr-FR" sz="1050" b="1" dirty="0">
                          <a:effectLst/>
                        </a:rPr>
                        <a:t>atteints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tc>
                <a:tc>
                  <a:txBody>
                    <a:bodyPr/>
                    <a:lstStyle/>
                    <a:p>
                      <a:pPr algn="ctr">
                        <a:lnSpc>
                          <a:spcPct val="107000"/>
                        </a:lnSpc>
                        <a:spcAft>
                          <a:spcPts val="0"/>
                        </a:spcAft>
                      </a:pPr>
                      <a:r>
                        <a:rPr lang="fr-FR" sz="1050" b="1" dirty="0">
                          <a:effectLst/>
                        </a:rPr>
                        <a:t>Objectifs d’apprentissage </a:t>
                      </a:r>
                    </a:p>
                    <a:p>
                      <a:pPr algn="ctr">
                        <a:lnSpc>
                          <a:spcPct val="107000"/>
                        </a:lnSpc>
                        <a:spcAft>
                          <a:spcPts val="0"/>
                        </a:spcAft>
                      </a:pPr>
                      <a:r>
                        <a:rPr lang="fr-FR" sz="1050" b="1" dirty="0">
                          <a:effectLst/>
                        </a:rPr>
                        <a:t>dépassés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tc>
              </a:tr>
              <a:tr h="630616">
                <a:tc>
                  <a:txBody>
                    <a:bodyPr/>
                    <a:lstStyle/>
                    <a:p>
                      <a:pPr algn="ctr">
                        <a:lnSpc>
                          <a:spcPct val="107000"/>
                        </a:lnSpc>
                        <a:spcAft>
                          <a:spcPts val="0"/>
                        </a:spcAft>
                      </a:pPr>
                      <a:r>
                        <a:rPr lang="fr-FR" sz="1100" b="1" dirty="0">
                          <a:effectLst/>
                        </a:rPr>
                        <a:t>A3-CG3</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gène constamment le déroulement du cours en ne respectant pas les règles de sécurité, de fonctionnement, de groupe et conteste les juges.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gène parfois le déroulement du cours en ne respectant pas les règles de sécurité, de fonctionnement, de groupe et en contestant ponctuellement les juges.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respecte le déroulement du cours, les </a:t>
                      </a:r>
                      <a:r>
                        <a:rPr lang="fr-FR" sz="800" dirty="0" smtClean="0">
                          <a:effectLst/>
                        </a:rPr>
                        <a:t>règles </a:t>
                      </a:r>
                      <a:r>
                        <a:rPr lang="fr-FR" sz="800" dirty="0">
                          <a:effectLst/>
                        </a:rPr>
                        <a:t>de sécurité, les règles de  fonctionnement, celle du groupe et </a:t>
                      </a:r>
                      <a:r>
                        <a:rPr lang="fr-FR" sz="800" dirty="0" smtClean="0">
                          <a:effectLst/>
                        </a:rPr>
                        <a:t> </a:t>
                      </a:r>
                      <a:r>
                        <a:rPr lang="fr-FR" sz="800" dirty="0">
                          <a:effectLst/>
                        </a:rPr>
                        <a:t>accepte les décisions des juges.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structure et organise le respect des règles. Il régule ses camarades.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r h="936704">
                <a:tc>
                  <a:txBody>
                    <a:bodyPr/>
                    <a:lstStyle/>
                    <a:p>
                      <a:pPr algn="ctr">
                        <a:lnSpc>
                          <a:spcPct val="107000"/>
                        </a:lnSpc>
                        <a:spcAft>
                          <a:spcPts val="0"/>
                        </a:spcAft>
                      </a:pPr>
                      <a:r>
                        <a:rPr lang="fr-FR" sz="1100" b="1" dirty="0">
                          <a:effectLst/>
                        </a:rPr>
                        <a:t>A4-CG3</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s’échauffe seul et/ou refuse de prendre en main son groupe.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échauffe ses camarades mais en réalisant un footing continu </a:t>
                      </a:r>
                      <a:r>
                        <a:rPr lang="fr-FR" sz="800" dirty="0" smtClean="0">
                          <a:effectLst/>
                        </a:rPr>
                        <a:t>suivi </a:t>
                      </a:r>
                      <a:r>
                        <a:rPr lang="fr-FR" sz="800" dirty="0">
                          <a:effectLst/>
                        </a:rPr>
                        <a:t>d’exercices adaptés à l’activité mais avec de nombreux </a:t>
                      </a:r>
                      <a:r>
                        <a:rPr lang="fr-FR" sz="800" dirty="0" smtClean="0">
                          <a:effectLst/>
                        </a:rPr>
                        <a:t>arrêts, </a:t>
                      </a:r>
                      <a:r>
                        <a:rPr lang="fr-FR" sz="800" dirty="0">
                          <a:effectLst/>
                        </a:rPr>
                        <a:t>sans progressivité.</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ne gère pas le maintien en situation échauffé, reste debout à attendre sur les temps de non pratique durant le cours.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échauffe ses camarades en 3 phases : footing continu, gammes adaptées à l’activité athlétique puis accélération sans arrêt et avec progressivité.</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s’occupe du maintien échauffé mais ne sollicite que le fait de rester actif sur les temps de non pratique durant le cours.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a:t>
                      </a:r>
                      <a:r>
                        <a:rPr lang="fr-FR" sz="800" dirty="0" smtClean="0">
                          <a:effectLst/>
                        </a:rPr>
                        <a:t>échauffe </a:t>
                      </a:r>
                      <a:r>
                        <a:rPr lang="fr-FR" sz="800" dirty="0">
                          <a:effectLst/>
                        </a:rPr>
                        <a:t>son groupe en 4 phases : footing continu, gammes adaptées à l’activité athlétique, accélérations, puis série de </a:t>
                      </a:r>
                      <a:r>
                        <a:rPr lang="fr-FR" sz="800" dirty="0" smtClean="0">
                          <a:effectLst/>
                        </a:rPr>
                        <a:t>transmissions  </a:t>
                      </a:r>
                      <a:r>
                        <a:rPr lang="fr-FR" sz="800" dirty="0">
                          <a:effectLst/>
                        </a:rPr>
                        <a:t>sans arrêt et avec progressivité.</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mobilise ses camarades en leur </a:t>
                      </a:r>
                      <a:r>
                        <a:rPr lang="fr-FR" sz="800" dirty="0" smtClean="0">
                          <a:effectLst/>
                        </a:rPr>
                        <a:t>demandant </a:t>
                      </a:r>
                      <a:r>
                        <a:rPr lang="fr-FR" sz="800" dirty="0">
                          <a:effectLst/>
                        </a:rPr>
                        <a:t>de se réactiver avant chaque reprise d’activité.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r h="371281">
                <a:tc>
                  <a:txBody>
                    <a:bodyPr/>
                    <a:lstStyle/>
                    <a:p>
                      <a:pPr algn="ctr">
                        <a:lnSpc>
                          <a:spcPct val="107000"/>
                        </a:lnSpc>
                        <a:spcAft>
                          <a:spcPts val="0"/>
                        </a:spcAft>
                      </a:pPr>
                      <a:r>
                        <a:rPr lang="fr-FR" sz="1100" b="1" dirty="0">
                          <a:effectLst/>
                        </a:rPr>
                        <a:t>A5-CG3</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ne prend pas la fonction de juge.</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gêne les autres juges.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sait juger mais n’est pas fiable dans le temps.</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sait juger certaines fonctions mais pas toutes.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sait prendre les rôles de juges </a:t>
                      </a:r>
                      <a:r>
                        <a:rPr lang="fr-FR" sz="800" dirty="0" smtClean="0">
                          <a:effectLst/>
                        </a:rPr>
                        <a:t>quels </a:t>
                      </a:r>
                      <a:r>
                        <a:rPr lang="fr-FR" sz="800" dirty="0">
                          <a:effectLst/>
                        </a:rPr>
                        <a:t>qu’ils soient.</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est un juge multifonction, précis et fiable. Il aide et conseille les autres juges.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r h="748229">
                <a:tc>
                  <a:txBody>
                    <a:bodyPr/>
                    <a:lstStyle/>
                    <a:p>
                      <a:pPr algn="ctr">
                        <a:lnSpc>
                          <a:spcPct val="107000"/>
                        </a:lnSpc>
                        <a:spcAft>
                          <a:spcPts val="0"/>
                        </a:spcAft>
                      </a:pPr>
                      <a:r>
                        <a:rPr lang="fr-FR" sz="1100" b="1" dirty="0">
                          <a:effectLst/>
                        </a:rPr>
                        <a:t>A5-CG2</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ne </a:t>
                      </a:r>
                      <a:r>
                        <a:rPr lang="fr-FR" sz="800" dirty="0" smtClean="0">
                          <a:effectLst/>
                        </a:rPr>
                        <a:t>sait</a:t>
                      </a:r>
                      <a:r>
                        <a:rPr lang="fr-FR" sz="800" baseline="0" dirty="0" smtClean="0">
                          <a:effectLst/>
                        </a:rPr>
                        <a:t> </a:t>
                      </a:r>
                      <a:r>
                        <a:rPr lang="fr-FR" sz="800" dirty="0" smtClean="0">
                          <a:effectLst/>
                        </a:rPr>
                        <a:t>pas </a:t>
                      </a:r>
                      <a:r>
                        <a:rPr lang="fr-FR" sz="800" dirty="0">
                          <a:effectLst/>
                        </a:rPr>
                        <a:t>filmer une course et ne </a:t>
                      </a:r>
                      <a:r>
                        <a:rPr lang="fr-FR" sz="800" dirty="0" smtClean="0">
                          <a:effectLst/>
                        </a:rPr>
                        <a:t>sait</a:t>
                      </a:r>
                      <a:r>
                        <a:rPr lang="fr-FR" sz="800" baseline="0" dirty="0" smtClean="0">
                          <a:effectLst/>
                        </a:rPr>
                        <a:t> </a:t>
                      </a:r>
                      <a:r>
                        <a:rPr lang="fr-FR" sz="800" dirty="0" smtClean="0">
                          <a:effectLst/>
                        </a:rPr>
                        <a:t>pas </a:t>
                      </a:r>
                      <a:r>
                        <a:rPr lang="fr-FR" sz="800" dirty="0">
                          <a:effectLst/>
                        </a:rPr>
                        <a:t>l’analyser.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sait filmer une course mais ne </a:t>
                      </a:r>
                      <a:r>
                        <a:rPr lang="fr-FR" sz="800" dirty="0" smtClean="0">
                          <a:effectLst/>
                        </a:rPr>
                        <a:t>sait </a:t>
                      </a:r>
                      <a:r>
                        <a:rPr lang="fr-FR" sz="800" dirty="0">
                          <a:effectLst/>
                        </a:rPr>
                        <a:t>pas l’analyser seul sans guidance. </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arrive à analyser la course si l’enseignant le questionne sur des points précis mais ne met pas en lien les causes et les conséquences.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sait filmer une course et </a:t>
                      </a:r>
                      <a:r>
                        <a:rPr lang="fr-FR" sz="800" dirty="0" smtClean="0">
                          <a:effectLst/>
                        </a:rPr>
                        <a:t>sait </a:t>
                      </a:r>
                      <a:r>
                        <a:rPr lang="fr-FR" sz="800" dirty="0">
                          <a:effectLst/>
                        </a:rPr>
                        <a:t>l’analyser à partir de thématiques </a:t>
                      </a:r>
                      <a:r>
                        <a:rPr lang="fr-FR" sz="800" dirty="0" smtClean="0">
                          <a:effectLst/>
                        </a:rPr>
                        <a:t>fournies. </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arrive à mettre en lien une cause et une conséquence (ex : marque et </a:t>
                      </a:r>
                      <a:r>
                        <a:rPr lang="fr-FR" sz="800" dirty="0" smtClean="0">
                          <a:effectLst/>
                        </a:rPr>
                        <a:t>lieu </a:t>
                      </a:r>
                      <a:r>
                        <a:rPr lang="fr-FR" sz="800" dirty="0">
                          <a:effectLst/>
                        </a:rPr>
                        <a:t>de rattrapage du donneur avec le receveur).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sait filmer une course et </a:t>
                      </a:r>
                      <a:r>
                        <a:rPr lang="fr-FR" sz="800" dirty="0" smtClean="0">
                          <a:effectLst/>
                        </a:rPr>
                        <a:t>sait </a:t>
                      </a:r>
                      <a:r>
                        <a:rPr lang="fr-FR" sz="800" dirty="0">
                          <a:effectLst/>
                        </a:rPr>
                        <a:t>l’analyser sans thématiques </a:t>
                      </a:r>
                      <a:r>
                        <a:rPr lang="fr-FR" sz="800" dirty="0" smtClean="0">
                          <a:effectLst/>
                        </a:rPr>
                        <a:t>fournies</a:t>
                      </a:r>
                      <a:r>
                        <a:rPr lang="fr-FR" sz="800" dirty="0">
                          <a:effectLst/>
                        </a:rPr>
                        <a:t>. </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arrive à mettre en lien plusieurs causes et conséquences (ex : position dans le couloir, main de transmission et temps de transmission).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r h="653992">
                <a:tc>
                  <a:txBody>
                    <a:bodyPr/>
                    <a:lstStyle/>
                    <a:p>
                      <a:pPr algn="ctr">
                        <a:lnSpc>
                          <a:spcPct val="107000"/>
                        </a:lnSpc>
                        <a:spcAft>
                          <a:spcPts val="0"/>
                        </a:spcAft>
                      </a:pPr>
                      <a:r>
                        <a:rPr lang="fr-FR" sz="1100" b="1" dirty="0">
                          <a:effectLst/>
                        </a:rPr>
                        <a:t>A2-CG2</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ne donne pas de conseils à ses partenaires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donne seul des conseils à ses partenaires mais pas toujours judicieux. </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Il peut donner de bons conseils à ses partenaires grâce à </a:t>
                      </a:r>
                      <a:r>
                        <a:rPr lang="fr-FR" sz="800" dirty="0" smtClean="0">
                          <a:effectLst/>
                        </a:rPr>
                        <a:t>l’analyse </a:t>
                      </a:r>
                      <a:r>
                        <a:rPr lang="fr-FR" sz="800" dirty="0">
                          <a:effectLst/>
                        </a:rPr>
                        <a:t>guidée par l’enseignant ou un autre camarade.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donne seul des conseils judicieux à ses partenaires sur des thématiques </a:t>
                      </a:r>
                      <a:r>
                        <a:rPr lang="fr-FR" sz="800" dirty="0" smtClean="0">
                          <a:effectLst/>
                        </a:rPr>
                        <a:t>fournies </a:t>
                      </a:r>
                      <a:r>
                        <a:rPr lang="fr-FR" sz="800" dirty="0">
                          <a:effectLst/>
                        </a:rPr>
                        <a:t>et grâce à une grille de </a:t>
                      </a:r>
                      <a:r>
                        <a:rPr lang="fr-FR" sz="800" dirty="0" smtClean="0">
                          <a:effectLst/>
                        </a:rPr>
                        <a:t>conseils proposée.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hiérarchise ses conseils pertinents en donnant ceux qui sont </a:t>
                      </a:r>
                      <a:r>
                        <a:rPr lang="fr-FR" sz="800" dirty="0" smtClean="0">
                          <a:effectLst/>
                        </a:rPr>
                        <a:t>prioritaires </a:t>
                      </a:r>
                      <a:r>
                        <a:rPr lang="fr-FR" sz="800" dirty="0">
                          <a:effectLst/>
                        </a:rPr>
                        <a:t>au regard de ses observations.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r h="653992">
                <a:tc>
                  <a:txBody>
                    <a:bodyPr/>
                    <a:lstStyle/>
                    <a:p>
                      <a:pPr algn="ctr">
                        <a:lnSpc>
                          <a:spcPct val="107000"/>
                        </a:lnSpc>
                        <a:spcAft>
                          <a:spcPts val="0"/>
                        </a:spcAft>
                      </a:pPr>
                      <a:r>
                        <a:rPr lang="fr-FR" sz="1100" b="1" dirty="0">
                          <a:effectLst/>
                        </a:rPr>
                        <a:t>A3-CG1</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ne prend pas en compte les conseils et ne modifie pas sa manière de courir (seul ou en relai)</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ne s’attache qu’à un seul facteur de la transmission (souvent la marque) pour faire progresser le relai</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s’attache à prendre en compte plusieurs facteurs influençant la performance collective (marque, mise en action, </a:t>
                      </a:r>
                      <a:r>
                        <a:rPr lang="fr-FR" sz="800" dirty="0" smtClean="0">
                          <a:effectLst/>
                        </a:rPr>
                        <a:t>mains </a:t>
                      </a:r>
                      <a:r>
                        <a:rPr lang="fr-FR" sz="800" dirty="0">
                          <a:effectLst/>
                        </a:rPr>
                        <a:t>de la transmission, type de transmission, place dans le couloir, etc.)</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L’élève s’attache à prendre en compte le maximum de facteurs influençant la performance collective (marque, mise en action, mains de la transmission, type de transmission, place dans le couloir, etc.).</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r h="653992">
                <a:tc>
                  <a:txBody>
                    <a:bodyPr/>
                    <a:lstStyle/>
                    <a:p>
                      <a:pPr algn="ctr">
                        <a:lnSpc>
                          <a:spcPct val="107000"/>
                        </a:lnSpc>
                        <a:spcAft>
                          <a:spcPts val="0"/>
                        </a:spcAft>
                      </a:pPr>
                      <a:r>
                        <a:rPr lang="fr-FR" sz="1100" b="1" dirty="0">
                          <a:effectLst/>
                        </a:rPr>
                        <a:t>A1-CG1</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Le témoin se transmet à l’arrêt sans intention d’optimiser la transmission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Le témoin se transmet en course mais à vitesse moyenne et la transmission est </a:t>
                      </a:r>
                      <a:r>
                        <a:rPr lang="fr-FR" sz="800" dirty="0" smtClean="0">
                          <a:effectLst/>
                        </a:rPr>
                        <a:t>longue, </a:t>
                      </a:r>
                      <a:r>
                        <a:rPr lang="fr-FR" sz="800" dirty="0">
                          <a:effectLst/>
                        </a:rPr>
                        <a:t>voire hasardeuse.</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Les élèves se centrent sur les marques mais la transmission n’est pas efficace.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Le témoin se transmet en coordonnant les deux courses rapides (donneur &amp; receveur).</a:t>
                      </a:r>
                      <a:endParaRPr lang="fr-FR" sz="900" dirty="0">
                        <a:effectLst/>
                      </a:endParaRPr>
                    </a:p>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La transmission </a:t>
                      </a:r>
                      <a:r>
                        <a:rPr lang="fr-FR" sz="800" dirty="0" smtClean="0">
                          <a:effectLst/>
                        </a:rPr>
                        <a:t>est </a:t>
                      </a:r>
                      <a:r>
                        <a:rPr lang="fr-FR" sz="800" dirty="0">
                          <a:effectLst/>
                        </a:rPr>
                        <a:t>assez rapide car le mode de passation est prévu et anticipé.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c>
                  <a:txBody>
                    <a:bodyPr/>
                    <a:lstStyle/>
                    <a:p>
                      <a:pPr marL="342900" lvl="0" indent="-342900" algn="just">
                        <a:lnSpc>
                          <a:spcPct val="115000"/>
                        </a:lnSpc>
                        <a:spcAft>
                          <a:spcPts val="0"/>
                        </a:spcAft>
                        <a:buFont typeface="Symbol" panose="05050102010706020507" pitchFamily="18" charset="2"/>
                        <a:buChar char=""/>
                        <a:tabLst>
                          <a:tab pos="93980" algn="l"/>
                        </a:tabLst>
                      </a:pPr>
                      <a:r>
                        <a:rPr lang="fr-FR" sz="800" dirty="0">
                          <a:effectLst/>
                        </a:rPr>
                        <a:t>Le témoin se transmet à pleine vitesse avec une transmission prévue et pertinente </a:t>
                      </a:r>
                      <a:r>
                        <a:rPr lang="fr-FR" sz="800" dirty="0" smtClean="0">
                          <a:effectLst/>
                        </a:rPr>
                        <a:t>(main</a:t>
                      </a:r>
                      <a:r>
                        <a:rPr lang="fr-FR" sz="800" dirty="0">
                          <a:effectLst/>
                        </a:rPr>
                        <a:t>, type de transmission, placement dans le couloir, signal, etc.)</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071" marR="36071" marT="0" marB="0" anchor="ctr"/>
                </a:tc>
              </a:tr>
            </a:tbl>
          </a:graphicData>
        </a:graphic>
      </p:graphicFrame>
    </p:spTree>
    <p:extLst>
      <p:ext uri="{BB962C8B-B14F-4D97-AF65-F5344CB8AC3E}">
        <p14:creationId xmlns:p14="http://schemas.microsoft.com/office/powerpoint/2010/main" val="1063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8" y="1041400"/>
            <a:ext cx="11211339" cy="752061"/>
          </a:xfrm>
        </p:spPr>
        <p:txBody>
          <a:bodyPr>
            <a:normAutofit/>
          </a:bodyPr>
          <a:lstStyle/>
          <a:p>
            <a:pPr lvl="1" indent="-457200" algn="ctr">
              <a:lnSpc>
                <a:spcPct val="150000"/>
              </a:lnSpc>
            </a:pPr>
            <a:r>
              <a:rPr lang="fr-FR" sz="2400" cap="none" dirty="0" smtClean="0">
                <a:solidFill>
                  <a:schemeClr val="tx1"/>
                </a:solidFill>
              </a:rPr>
              <a:t>Exemple des 4 niveaux globaux en vitesse relai en 3</a:t>
            </a:r>
            <a:r>
              <a:rPr lang="fr-FR" sz="2400" cap="none" baseline="30000" dirty="0" smtClean="0">
                <a:solidFill>
                  <a:schemeClr val="tx1"/>
                </a:solidFill>
              </a:rPr>
              <a:t>ème</a:t>
            </a:r>
            <a:r>
              <a:rPr lang="fr-FR" sz="2400" cap="none" dirty="0" smtClean="0">
                <a:solidFill>
                  <a:schemeClr val="tx1"/>
                </a:solidFill>
              </a:rPr>
              <a:t> :</a:t>
            </a: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smtClean="0">
              <a:solidFill>
                <a:schemeClr val="tx1"/>
              </a:solidFill>
            </a:endParaRP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custDataLst>
              <p:tags r:id="rId5"/>
            </p:custDataLst>
            <p:extLst>
              <p:ext uri="{D42A27DB-BD31-4B8C-83A1-F6EECF244321}">
                <p14:modId xmlns:p14="http://schemas.microsoft.com/office/powerpoint/2010/main" val="2486167036"/>
              </p:ext>
            </p:extLst>
          </p:nvPr>
        </p:nvGraphicFramePr>
        <p:xfrm>
          <a:off x="491067" y="1638658"/>
          <a:ext cx="11326800" cy="4894402"/>
        </p:xfrm>
        <a:graphic>
          <a:graphicData uri="http://schemas.openxmlformats.org/drawingml/2006/table">
            <a:tbl>
              <a:tblPr bandRow="1">
                <a:tableStyleId>{93296810-A885-4BE3-A3E7-6D5BEEA58F35}</a:tableStyleId>
              </a:tblPr>
              <a:tblGrid>
                <a:gridCol w="511551"/>
                <a:gridCol w="2368834"/>
                <a:gridCol w="2987200"/>
                <a:gridCol w="2678380"/>
                <a:gridCol w="2780835"/>
              </a:tblGrid>
              <a:tr h="316112">
                <a:tc>
                  <a:txBody>
                    <a:bodyPr/>
                    <a:lstStyle/>
                    <a:p>
                      <a:pPr algn="ctr">
                        <a:lnSpc>
                          <a:spcPct val="107000"/>
                        </a:lnSpc>
                        <a:spcAft>
                          <a:spcPts val="0"/>
                        </a:spcAft>
                      </a:pPr>
                      <a:r>
                        <a:rPr lang="fr-FR" sz="1400" b="1" dirty="0">
                          <a:effectLst/>
                        </a:rPr>
                        <a:t>3</a:t>
                      </a:r>
                      <a:r>
                        <a:rPr lang="fr-FR" sz="1400" b="1" baseline="30000" dirty="0">
                          <a:effectLst/>
                        </a:rPr>
                        <a:t>ème</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algn="ctr">
                        <a:lnSpc>
                          <a:spcPct val="115000"/>
                        </a:lnSpc>
                        <a:spcAft>
                          <a:spcPts val="0"/>
                        </a:spcAft>
                      </a:pPr>
                      <a:r>
                        <a:rPr lang="fr-FR" sz="1100" b="1" dirty="0">
                          <a:effectLst/>
                        </a:rPr>
                        <a:t>Objectifs d’apprentissage </a:t>
                      </a:r>
                    </a:p>
                    <a:p>
                      <a:pPr algn="ctr">
                        <a:lnSpc>
                          <a:spcPct val="115000"/>
                        </a:lnSpc>
                        <a:spcAft>
                          <a:spcPts val="0"/>
                        </a:spcAft>
                      </a:pPr>
                      <a:r>
                        <a:rPr lang="fr-FR" sz="1100" b="1" dirty="0">
                          <a:effectLst/>
                        </a:rPr>
                        <a:t>non atteints</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tc>
                <a:tc>
                  <a:txBody>
                    <a:bodyPr/>
                    <a:lstStyle/>
                    <a:p>
                      <a:pPr algn="ctr">
                        <a:lnSpc>
                          <a:spcPct val="115000"/>
                        </a:lnSpc>
                        <a:spcAft>
                          <a:spcPts val="0"/>
                        </a:spcAft>
                      </a:pPr>
                      <a:r>
                        <a:rPr lang="fr-FR" sz="1100" b="1" dirty="0">
                          <a:effectLst/>
                        </a:rPr>
                        <a:t>Objectifs d’apprentissage </a:t>
                      </a:r>
                      <a:endParaRPr lang="fr-FR" sz="1100" b="1" dirty="0" smtClean="0">
                        <a:effectLst/>
                      </a:endParaRPr>
                    </a:p>
                    <a:p>
                      <a:pPr algn="ctr">
                        <a:lnSpc>
                          <a:spcPct val="115000"/>
                        </a:lnSpc>
                        <a:spcAft>
                          <a:spcPts val="0"/>
                        </a:spcAft>
                      </a:pPr>
                      <a:r>
                        <a:rPr lang="fr-FR" sz="1100" b="1" dirty="0" smtClean="0">
                          <a:effectLst/>
                        </a:rPr>
                        <a:t>partiellement </a:t>
                      </a:r>
                      <a:r>
                        <a:rPr lang="fr-FR" sz="1100" b="1" dirty="0">
                          <a:effectLst/>
                        </a:rPr>
                        <a:t>atteints</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tc>
                <a:tc>
                  <a:txBody>
                    <a:bodyPr/>
                    <a:lstStyle/>
                    <a:p>
                      <a:pPr algn="ctr">
                        <a:lnSpc>
                          <a:spcPct val="115000"/>
                        </a:lnSpc>
                        <a:spcAft>
                          <a:spcPts val="0"/>
                        </a:spcAft>
                      </a:pPr>
                      <a:r>
                        <a:rPr lang="fr-FR" sz="1100" b="1" dirty="0">
                          <a:effectLst/>
                        </a:rPr>
                        <a:t>Objectifs d’apprentissage </a:t>
                      </a:r>
                    </a:p>
                    <a:p>
                      <a:pPr algn="ctr">
                        <a:lnSpc>
                          <a:spcPct val="115000"/>
                        </a:lnSpc>
                        <a:spcAft>
                          <a:spcPts val="0"/>
                        </a:spcAft>
                      </a:pPr>
                      <a:r>
                        <a:rPr lang="fr-FR" sz="1100" b="1" dirty="0">
                          <a:effectLst/>
                        </a:rPr>
                        <a:t>atteints</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tc>
                <a:tc>
                  <a:txBody>
                    <a:bodyPr/>
                    <a:lstStyle/>
                    <a:p>
                      <a:pPr algn="ctr">
                        <a:lnSpc>
                          <a:spcPct val="115000"/>
                        </a:lnSpc>
                        <a:spcAft>
                          <a:spcPts val="0"/>
                        </a:spcAft>
                      </a:pPr>
                      <a:r>
                        <a:rPr lang="fr-FR" sz="1100" b="1" dirty="0">
                          <a:effectLst/>
                        </a:rPr>
                        <a:t>Objectifs d’apprentissage </a:t>
                      </a:r>
                    </a:p>
                    <a:p>
                      <a:pPr algn="ctr">
                        <a:lnSpc>
                          <a:spcPct val="115000"/>
                        </a:lnSpc>
                        <a:spcAft>
                          <a:spcPts val="0"/>
                        </a:spcAft>
                      </a:pPr>
                      <a:r>
                        <a:rPr lang="fr-FR" sz="1100" b="1" dirty="0">
                          <a:effectLst/>
                        </a:rPr>
                        <a:t>dépassés</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tc>
              </a:tr>
              <a:tr h="4048238">
                <a:tc>
                  <a:txBody>
                    <a:bodyPr/>
                    <a:lstStyle/>
                    <a:p>
                      <a:pPr marL="71755" marR="71755" algn="ctr">
                        <a:lnSpc>
                          <a:spcPct val="107000"/>
                        </a:lnSpc>
                        <a:spcAft>
                          <a:spcPts val="0"/>
                        </a:spcAft>
                      </a:pPr>
                      <a:r>
                        <a:rPr lang="fr-FR" sz="1050" b="1" dirty="0">
                          <a:effectLst/>
                        </a:rPr>
                        <a:t>Global</a:t>
                      </a:r>
                      <a:endParaRPr lang="fr-F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vert="vert27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Départ à </a:t>
                      </a:r>
                      <a:r>
                        <a:rPr lang="fr-FR" sz="900" dirty="0" smtClean="0">
                          <a:effectLst/>
                        </a:rPr>
                        <a:t>l’amble</a:t>
                      </a:r>
                      <a:r>
                        <a:rPr lang="fr-FR" sz="900" dirty="0">
                          <a:effectLst/>
                        </a:rPr>
                        <a:t>, mise en action lente et en zigzag, course peu efficace puis ralentissement.</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pas d’anticipation, prise du témoin de profil ou de face, à </a:t>
                      </a:r>
                      <a:r>
                        <a:rPr lang="fr-FR" sz="900" dirty="0" smtClean="0">
                          <a:effectLst/>
                        </a:rPr>
                        <a:t>l’arrêt</a:t>
                      </a:r>
                      <a:r>
                        <a:rPr lang="fr-FR" sz="900" dirty="0">
                          <a:effectLst/>
                        </a:rPr>
                        <a:t>,</a:t>
                      </a:r>
                      <a:r>
                        <a:rPr lang="fr-FR" sz="900" dirty="0" smtClean="0">
                          <a:effectLst/>
                        </a:rPr>
                        <a:t> ralentit </a:t>
                      </a:r>
                      <a:r>
                        <a:rPr lang="fr-FR" sz="900" dirty="0">
                          <a:effectLst/>
                        </a:rPr>
                        <a:t>vers la fin, sort du couloir</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hors zone ou à l’arrêt, sortie de couloir</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absent ou gênant</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Echauffement</a:t>
                      </a:r>
                      <a:r>
                        <a:rPr lang="fr-FR" sz="900" dirty="0">
                          <a:effectLst/>
                        </a:rPr>
                        <a:t> : succinct</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Règles</a:t>
                      </a:r>
                      <a:r>
                        <a:rPr lang="fr-FR" sz="900" dirty="0">
                          <a:effectLst/>
                        </a:rPr>
                        <a:t> : non </a:t>
                      </a:r>
                      <a:r>
                        <a:rPr lang="fr-FR" sz="900" dirty="0" smtClean="0">
                          <a:effectLst/>
                        </a:rPr>
                        <a:t>connues,  </a:t>
                      </a:r>
                      <a:r>
                        <a:rPr lang="fr-FR" sz="900" dirty="0">
                          <a:effectLst/>
                        </a:rPr>
                        <a:t>élève gênant</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spectateur</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Projet :</a:t>
                      </a:r>
                      <a:r>
                        <a:rPr lang="fr-FR" sz="900" dirty="0">
                          <a:effectLst/>
                        </a:rPr>
                        <a:t> aléatoire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Position de départ correcte, mais pas efficace, course rapide, tend le bras dès l’approche du receveur</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Début d’anticipation, </a:t>
                      </a:r>
                      <a:r>
                        <a:rPr lang="fr-FR" sz="900" dirty="0" smtClean="0">
                          <a:effectLst/>
                        </a:rPr>
                        <a:t>court </a:t>
                      </a:r>
                      <a:r>
                        <a:rPr lang="fr-FR" sz="900" dirty="0">
                          <a:effectLst/>
                        </a:rPr>
                        <a:t>bras tendu, voire de profil puis </a:t>
                      </a:r>
                      <a:r>
                        <a:rPr lang="fr-FR" sz="900" dirty="0" smtClean="0">
                          <a:effectLst/>
                        </a:rPr>
                        <a:t>ralentit </a:t>
                      </a:r>
                      <a:r>
                        <a:rPr lang="fr-FR" sz="900" dirty="0">
                          <a:effectLst/>
                        </a:rPr>
                        <a:t>pour prendre le témoin, mode de transmission « </a:t>
                      </a:r>
                      <a:r>
                        <a:rPr lang="fr-FR" sz="900" dirty="0" smtClean="0">
                          <a:effectLst/>
                        </a:rPr>
                        <a:t>improvisé</a:t>
                      </a:r>
                      <a:r>
                        <a:rPr lang="fr-FR" sz="900" dirty="0">
                          <a:effectLst/>
                        </a:rPr>
                        <a:t> »</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dans la zone, à vitesse de course moyenne, vitesse de transmission lente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le dilettant, présent, mais approximatif</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Échauffement</a:t>
                      </a:r>
                      <a:r>
                        <a:rPr lang="fr-FR" sz="900" dirty="0">
                          <a:effectLst/>
                        </a:rPr>
                        <a:t> : Échauffe les autres, mais de manière formelle avec des arrêts. Ne se réchauffe pas.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Règles</a:t>
                      </a:r>
                      <a:r>
                        <a:rPr lang="fr-FR" sz="900" dirty="0">
                          <a:effectLst/>
                        </a:rPr>
                        <a:t> : respecte la sécurité, mais pas toutes </a:t>
                      </a:r>
                      <a:r>
                        <a:rPr lang="fr-FR" sz="900" dirty="0" smtClean="0">
                          <a:effectLst/>
                        </a:rPr>
                        <a:t>celles </a:t>
                      </a:r>
                      <a:r>
                        <a:rPr lang="fr-FR" sz="900" dirty="0">
                          <a:effectLst/>
                        </a:rPr>
                        <a:t>de l’activité.</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observe et conseille, mais avec une aide (un questionnement) pour le guider</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Projet :</a:t>
                      </a:r>
                      <a:r>
                        <a:rPr lang="fr-FR" sz="900" dirty="0">
                          <a:effectLst/>
                        </a:rPr>
                        <a:t> par </a:t>
                      </a:r>
                      <a:r>
                        <a:rPr lang="fr-FR" sz="900" dirty="0" smtClean="0">
                          <a:effectLst/>
                        </a:rPr>
                        <a:t>tâtonnements, </a:t>
                      </a:r>
                      <a:r>
                        <a:rPr lang="fr-FR" sz="900" dirty="0">
                          <a:effectLst/>
                        </a:rPr>
                        <a:t>la transmission s’organise par rapport au choix de zone.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Bonne position de départ, mise en action rapide, mais non efficiente. </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a:t>
                      </a:r>
                      <a:r>
                        <a:rPr lang="fr-FR" sz="900" dirty="0" smtClean="0">
                          <a:effectLst/>
                        </a:rPr>
                        <a:t>Part </a:t>
                      </a:r>
                      <a:r>
                        <a:rPr lang="fr-FR" sz="900" dirty="0">
                          <a:effectLst/>
                        </a:rPr>
                        <a:t>à la bonne marque, </a:t>
                      </a:r>
                      <a:r>
                        <a:rPr lang="fr-FR" sz="900" dirty="0" smtClean="0">
                          <a:effectLst/>
                        </a:rPr>
                        <a:t>court </a:t>
                      </a:r>
                      <a:r>
                        <a:rPr lang="fr-FR" sz="900" dirty="0">
                          <a:effectLst/>
                        </a:rPr>
                        <a:t>sans regarder derrière, tend le bras à l’approche du donneur, mode de transmission prévue dans sa forme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dans la zone à vitesse de course et de transmission rapide.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a:t>
                      </a:r>
                      <a:r>
                        <a:rPr lang="fr-FR" sz="900" dirty="0" smtClean="0">
                          <a:effectLst/>
                        </a:rPr>
                        <a:t>Sait </a:t>
                      </a:r>
                      <a:r>
                        <a:rPr lang="fr-FR" sz="900" dirty="0">
                          <a:effectLst/>
                        </a:rPr>
                        <a:t>juger dans tous les rôles, mais reste encore imprécis parfois.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Échauffement</a:t>
                      </a:r>
                      <a:r>
                        <a:rPr lang="fr-FR" sz="900" dirty="0">
                          <a:effectLst/>
                        </a:rPr>
                        <a:t> : Échauffe son groupe en 3 phases de manière continue. Récupère et se tient chaud durant la séance.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observe et conseille seul, mais avec une trame pour le guider.</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Projet :</a:t>
                      </a:r>
                      <a:r>
                        <a:rPr lang="fr-FR" sz="900" dirty="0">
                          <a:effectLst/>
                        </a:rPr>
                        <a:t> pour minimiser les prises de risque (zone médiane), la transmission s’organise par rapport au choix de zone.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Donneur</a:t>
                      </a:r>
                      <a:r>
                        <a:rPr lang="fr-FR" sz="900" dirty="0">
                          <a:effectLst/>
                        </a:rPr>
                        <a:t> : Utilise efficacement un appui au départ, mise en action efficace, ne ralentit pas.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Receveur</a:t>
                      </a:r>
                      <a:r>
                        <a:rPr lang="fr-FR" sz="900" dirty="0">
                          <a:effectLst/>
                        </a:rPr>
                        <a:t> : Bonne anticipation des marques, se positionne sur le côté, connait le mode de transmission prévu</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Transmission</a:t>
                      </a:r>
                      <a:r>
                        <a:rPr lang="fr-FR" sz="900" dirty="0">
                          <a:effectLst/>
                        </a:rPr>
                        <a:t> : en pleine vitesse, position des coureurs dans le couloir, main, type de transmission sont planifiés et réalisés efficacement.</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Juge</a:t>
                      </a:r>
                      <a:r>
                        <a:rPr lang="fr-FR" sz="900" dirty="0">
                          <a:effectLst/>
                        </a:rPr>
                        <a:t> : polyvalent et fiable. Aide les autres juges.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Échauffement</a:t>
                      </a:r>
                      <a:r>
                        <a:rPr lang="fr-FR" sz="900" dirty="0">
                          <a:effectLst/>
                        </a:rPr>
                        <a:t> : Échauffe son groupe en 4 phases, fait récupérer et maintenir échauffé.</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Règles</a:t>
                      </a:r>
                      <a:r>
                        <a:rPr lang="fr-FR" sz="900" dirty="0">
                          <a:effectLst/>
                        </a:rPr>
                        <a:t> : L’élève exploite les règles pour optimiser sa performance.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Observateur, conseiller</a:t>
                      </a:r>
                      <a:r>
                        <a:rPr lang="fr-FR" sz="900" u="none" dirty="0">
                          <a:effectLst/>
                        </a:rPr>
                        <a:t> : </a:t>
                      </a:r>
                      <a:r>
                        <a:rPr lang="fr-FR" sz="900" dirty="0">
                          <a:effectLst/>
                        </a:rPr>
                        <a:t>observe et conseille seul en prenant plusieurs critères.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u="sng" dirty="0">
                          <a:effectLst/>
                        </a:rPr>
                        <a:t>Projet :</a:t>
                      </a:r>
                      <a:r>
                        <a:rPr lang="fr-FR" sz="900" dirty="0">
                          <a:effectLst/>
                        </a:rPr>
                        <a:t> le choix de la zone de transmission se fait pour optimiser la performance et selon les caractéristiques des coureurs.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r>
              <a:tr h="460592">
                <a:tc>
                  <a:txBody>
                    <a:bodyPr/>
                    <a:lstStyle/>
                    <a:p>
                      <a:pPr algn="ctr">
                        <a:lnSpc>
                          <a:spcPct val="107000"/>
                        </a:lnSpc>
                        <a:spcAft>
                          <a:spcPts val="0"/>
                        </a:spcAft>
                      </a:pPr>
                      <a:r>
                        <a:rPr lang="fr-FR" sz="1000" b="1" dirty="0">
                          <a:effectLst/>
                        </a:rPr>
                        <a:t>Indic. de cpt</a:t>
                      </a:r>
                      <a:endParaRPr lang="fr-F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Très loin de la performance cible : perf individuelle &gt;&gt;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Loin de la performance cible : perf individuelle &gt; </a:t>
                      </a:r>
                      <a:r>
                        <a:rPr lang="fr-FR" sz="900" dirty="0" smtClean="0">
                          <a:effectLst/>
                        </a:rPr>
                        <a:t>voire </a:t>
                      </a:r>
                      <a:r>
                        <a:rPr lang="fr-FR" sz="900" dirty="0">
                          <a:effectLst/>
                        </a:rPr>
                        <a: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smtClean="0">
                          <a:effectLst/>
                        </a:rPr>
                        <a:t>Atteint </a:t>
                      </a:r>
                      <a:r>
                        <a:rPr lang="fr-FR" sz="900" dirty="0">
                          <a:effectLst/>
                        </a:rPr>
                        <a:t>la performance cible : perf individuelle   &lt;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Dépasse la performance cible : perf individuelle </a:t>
                      </a:r>
                      <a:endParaRPr lang="fr-FR" sz="900" dirty="0" smtClean="0">
                        <a:effectLst/>
                      </a:endParaRPr>
                    </a:p>
                    <a:p>
                      <a:pPr marL="0" lvl="0" indent="0" algn="just">
                        <a:lnSpc>
                          <a:spcPct val="150000"/>
                        </a:lnSpc>
                        <a:spcAft>
                          <a:spcPts val="0"/>
                        </a:spcAft>
                        <a:buFont typeface="Symbol" panose="05050102010706020507" pitchFamily="18" charset="2"/>
                        <a:buNone/>
                        <a:tabLst>
                          <a:tab pos="93980" algn="l"/>
                        </a:tabLst>
                      </a:pPr>
                      <a:r>
                        <a:rPr lang="fr-FR" sz="900" dirty="0" smtClean="0">
                          <a:effectLst/>
                        </a:rPr>
                        <a:t>            &lt; </a:t>
                      </a:r>
                      <a:r>
                        <a:rPr lang="fr-FR" sz="900" dirty="0">
                          <a:effectLst/>
                        </a:rPr>
                        <a:t>&lt; perf collective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0401" marR="40401" marT="0" marB="0" anchor="ctr"/>
                </a:tc>
              </a:tr>
            </a:tbl>
          </a:graphicData>
        </a:graphic>
      </p:graphicFrame>
    </p:spTree>
    <p:extLst>
      <p:ext uri="{BB962C8B-B14F-4D97-AF65-F5344CB8AC3E}">
        <p14:creationId xmlns:p14="http://schemas.microsoft.com/office/powerpoint/2010/main" val="352684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6">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5 : </a:t>
            </a:r>
            <a:r>
              <a:rPr lang="fr-FR" sz="2200" dirty="0">
                <a:effectLst>
                  <a:outerShdw blurRad="38100" dist="38100" dir="2700000" algn="tl">
                    <a:srgbClr val="000000">
                      <a:alpha val="43137"/>
                    </a:srgbClr>
                  </a:outerShdw>
                </a:effectLst>
              </a:rPr>
              <a:t>Définir les </a:t>
            </a:r>
            <a:r>
              <a:rPr lang="fr-FR" sz="2200" dirty="0">
                <a:solidFill>
                  <a:srgbClr val="FF0000"/>
                </a:solidFill>
                <a:effectLst>
                  <a:outerShdw blurRad="38100" dist="38100" dir="2700000" algn="tl">
                    <a:srgbClr val="000000">
                      <a:alpha val="43137"/>
                    </a:srgbClr>
                  </a:outerShdw>
                </a:effectLst>
              </a:rPr>
              <a:t>niveaux d’acquisitions </a:t>
            </a:r>
            <a:r>
              <a:rPr lang="fr-FR" sz="2200" dirty="0">
                <a:effectLst>
                  <a:outerShdw blurRad="38100" dist="38100" dir="2700000" algn="tl">
                    <a:srgbClr val="000000">
                      <a:alpha val="43137"/>
                    </a:srgbClr>
                  </a:outerShdw>
                </a:effectLst>
              </a:rPr>
              <a:t>pour chaque compétence choisie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et </a:t>
            </a:r>
            <a:r>
              <a:rPr lang="fr-FR" sz="2200" dirty="0">
                <a:effectLst>
                  <a:outerShdw blurRad="38100" dist="38100" dir="2700000" algn="tl">
                    <a:srgbClr val="000000">
                      <a:alpha val="43137"/>
                    </a:srgbClr>
                  </a:outerShdw>
                </a:effectLst>
              </a:rPr>
              <a:t>de manière générale.</a:t>
            </a:r>
          </a:p>
        </p:txBody>
      </p:sp>
      <p:sp>
        <p:nvSpPr>
          <p:cNvPr id="3" name="Espace réservé du texte 2"/>
          <p:cNvSpPr>
            <a:spLocks noGrp="1"/>
          </p:cNvSpPr>
          <p:nvPr>
            <p:ph type="body" idx="1"/>
            <p:custDataLst>
              <p:tags r:id="rId2"/>
            </p:custDataLst>
          </p:nvPr>
        </p:nvSpPr>
        <p:spPr>
          <a:xfrm>
            <a:off x="606528" y="1041400"/>
            <a:ext cx="11211339" cy="752061"/>
          </a:xfrm>
        </p:spPr>
        <p:txBody>
          <a:bodyPr>
            <a:normAutofit/>
          </a:bodyPr>
          <a:lstStyle/>
          <a:p>
            <a:pPr lvl="1" indent="-457200" algn="ctr">
              <a:lnSpc>
                <a:spcPct val="150000"/>
              </a:lnSpc>
            </a:pPr>
            <a:r>
              <a:rPr lang="fr-FR" sz="2400" cap="none" dirty="0" smtClean="0">
                <a:solidFill>
                  <a:schemeClr val="tx1"/>
                </a:solidFill>
              </a:rPr>
              <a:t>Exemple des 4 niveaux par compétences visées en vitesse relai en 3</a:t>
            </a:r>
            <a:r>
              <a:rPr lang="fr-FR" sz="2400" cap="none" baseline="30000" dirty="0" smtClean="0">
                <a:solidFill>
                  <a:schemeClr val="tx1"/>
                </a:solidFill>
              </a:rPr>
              <a:t>ème</a:t>
            </a:r>
            <a:r>
              <a:rPr lang="fr-FR" sz="2400" cap="none" dirty="0" smtClean="0">
                <a:solidFill>
                  <a:schemeClr val="tx1"/>
                </a:solidFill>
              </a:rPr>
              <a:t> :</a:t>
            </a: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a:solidFill>
                <a:schemeClr val="tx1"/>
              </a:solidFill>
            </a:endParaRPr>
          </a:p>
          <a:p>
            <a:pPr marL="914400" lvl="1" indent="-457200" algn="ctr">
              <a:lnSpc>
                <a:spcPct val="150000"/>
              </a:lnSpc>
              <a:buFontTx/>
              <a:buChar char="-"/>
            </a:pPr>
            <a:endParaRPr lang="fr-FR" sz="2400" cap="none" dirty="0" smtClean="0">
              <a:solidFill>
                <a:schemeClr val="tx1"/>
              </a:solidFill>
            </a:endParaRP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custDataLst>
              <p:tags r:id="rId5"/>
            </p:custDataLst>
            <p:extLst>
              <p:ext uri="{D42A27DB-BD31-4B8C-83A1-F6EECF244321}">
                <p14:modId xmlns:p14="http://schemas.microsoft.com/office/powerpoint/2010/main" val="2533026913"/>
              </p:ext>
            </p:extLst>
          </p:nvPr>
        </p:nvGraphicFramePr>
        <p:xfrm>
          <a:off x="491069" y="1574799"/>
          <a:ext cx="11326797" cy="4918076"/>
        </p:xfrm>
        <a:graphic>
          <a:graphicData uri="http://schemas.openxmlformats.org/drawingml/2006/table">
            <a:tbl>
              <a:tblPr bandRow="1">
                <a:tableStyleId>{93296810-A885-4BE3-A3E7-6D5BEEA58F35}</a:tableStyleId>
              </a:tblPr>
              <a:tblGrid>
                <a:gridCol w="627813"/>
                <a:gridCol w="2674746"/>
                <a:gridCol w="2674746"/>
                <a:gridCol w="2674746"/>
                <a:gridCol w="2674746"/>
              </a:tblGrid>
              <a:tr h="348495">
                <a:tc>
                  <a:txBody>
                    <a:bodyPr/>
                    <a:lstStyle/>
                    <a:p>
                      <a:pPr algn="ctr">
                        <a:lnSpc>
                          <a:spcPct val="107000"/>
                        </a:lnSpc>
                        <a:spcAft>
                          <a:spcPts val="0"/>
                        </a:spcAft>
                      </a:pPr>
                      <a:r>
                        <a:rPr lang="fr-FR" sz="1400" b="1" dirty="0">
                          <a:effectLst/>
                        </a:rPr>
                        <a:t>3</a:t>
                      </a:r>
                      <a:r>
                        <a:rPr lang="fr-FR" sz="1400" b="1" baseline="30000" dirty="0">
                          <a:effectLst/>
                        </a:rPr>
                        <a:t>ème</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algn="ctr">
                        <a:lnSpc>
                          <a:spcPct val="107000"/>
                        </a:lnSpc>
                        <a:spcAft>
                          <a:spcPts val="0"/>
                        </a:spcAft>
                      </a:pPr>
                      <a:r>
                        <a:rPr lang="fr-FR" sz="1050" b="1" dirty="0">
                          <a:effectLst/>
                        </a:rPr>
                        <a:t>Objectifs d’apprentissage </a:t>
                      </a:r>
                      <a:endParaRPr lang="fr-FR" sz="1050" b="1" dirty="0" smtClean="0">
                        <a:effectLst/>
                      </a:endParaRPr>
                    </a:p>
                    <a:p>
                      <a:pPr algn="ctr">
                        <a:lnSpc>
                          <a:spcPct val="107000"/>
                        </a:lnSpc>
                        <a:spcAft>
                          <a:spcPts val="0"/>
                        </a:spcAft>
                      </a:pPr>
                      <a:r>
                        <a:rPr lang="fr-FR" sz="1050" b="1" dirty="0" smtClean="0">
                          <a:effectLst/>
                        </a:rPr>
                        <a:t>non </a:t>
                      </a:r>
                      <a:r>
                        <a:rPr lang="fr-FR" sz="1050" b="1" dirty="0">
                          <a:effectLst/>
                        </a:rPr>
                        <a:t>atteints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tc>
                <a:tc>
                  <a:txBody>
                    <a:bodyPr/>
                    <a:lstStyle/>
                    <a:p>
                      <a:pPr algn="ctr">
                        <a:lnSpc>
                          <a:spcPct val="107000"/>
                        </a:lnSpc>
                        <a:spcAft>
                          <a:spcPts val="0"/>
                        </a:spcAft>
                      </a:pPr>
                      <a:r>
                        <a:rPr lang="fr-FR" sz="1050" b="1" dirty="0">
                          <a:effectLst/>
                        </a:rPr>
                        <a:t>Objectifs d’apprentissage </a:t>
                      </a:r>
                      <a:endParaRPr lang="fr-FR" sz="1050" b="1" dirty="0" smtClean="0">
                        <a:effectLst/>
                      </a:endParaRPr>
                    </a:p>
                    <a:p>
                      <a:pPr algn="ctr">
                        <a:lnSpc>
                          <a:spcPct val="107000"/>
                        </a:lnSpc>
                        <a:spcAft>
                          <a:spcPts val="0"/>
                        </a:spcAft>
                      </a:pPr>
                      <a:r>
                        <a:rPr lang="fr-FR" sz="1050" b="1" dirty="0" smtClean="0">
                          <a:effectLst/>
                        </a:rPr>
                        <a:t>partiellement </a:t>
                      </a:r>
                      <a:r>
                        <a:rPr lang="fr-FR" sz="1050" b="1" dirty="0">
                          <a:effectLst/>
                        </a:rPr>
                        <a:t>atteints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tc>
                <a:tc>
                  <a:txBody>
                    <a:bodyPr/>
                    <a:lstStyle/>
                    <a:p>
                      <a:pPr algn="ctr">
                        <a:lnSpc>
                          <a:spcPct val="107000"/>
                        </a:lnSpc>
                        <a:spcAft>
                          <a:spcPts val="0"/>
                        </a:spcAft>
                      </a:pPr>
                      <a:r>
                        <a:rPr lang="fr-FR" sz="1050" b="1" dirty="0">
                          <a:effectLst/>
                        </a:rPr>
                        <a:t>Objectifs d’apprentissage </a:t>
                      </a:r>
                    </a:p>
                    <a:p>
                      <a:pPr algn="ctr">
                        <a:lnSpc>
                          <a:spcPct val="107000"/>
                        </a:lnSpc>
                        <a:spcAft>
                          <a:spcPts val="0"/>
                        </a:spcAft>
                      </a:pPr>
                      <a:r>
                        <a:rPr lang="fr-FR" sz="1050" b="1" dirty="0">
                          <a:effectLst/>
                        </a:rPr>
                        <a:t>atteints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tc>
                <a:tc>
                  <a:txBody>
                    <a:bodyPr/>
                    <a:lstStyle/>
                    <a:p>
                      <a:pPr algn="ctr">
                        <a:lnSpc>
                          <a:spcPct val="107000"/>
                        </a:lnSpc>
                        <a:spcAft>
                          <a:spcPts val="0"/>
                        </a:spcAft>
                      </a:pPr>
                      <a:r>
                        <a:rPr lang="fr-FR" sz="1050" b="1" dirty="0">
                          <a:effectLst/>
                        </a:rPr>
                        <a:t>Objectifs d’apprentissage </a:t>
                      </a:r>
                    </a:p>
                    <a:p>
                      <a:pPr algn="ctr">
                        <a:lnSpc>
                          <a:spcPct val="107000"/>
                        </a:lnSpc>
                        <a:spcAft>
                          <a:spcPts val="0"/>
                        </a:spcAft>
                      </a:pPr>
                      <a:r>
                        <a:rPr lang="fr-FR" sz="1050" b="1" dirty="0">
                          <a:effectLst/>
                        </a:rPr>
                        <a:t>dépassés</a:t>
                      </a:r>
                      <a:endParaRPr lang="fr-FR" sz="105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tc>
              </a:tr>
              <a:tr h="630386">
                <a:tc>
                  <a:txBody>
                    <a:bodyPr/>
                    <a:lstStyle/>
                    <a:p>
                      <a:pPr algn="ctr">
                        <a:lnSpc>
                          <a:spcPct val="107000"/>
                        </a:lnSpc>
                        <a:spcAft>
                          <a:spcPts val="0"/>
                        </a:spcAft>
                      </a:pPr>
                      <a:r>
                        <a:rPr lang="fr-FR" sz="1100" b="1" dirty="0">
                          <a:effectLst/>
                        </a:rPr>
                        <a:t>A3-CG3</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93663" lvl="0" indent="-93663" algn="just">
                        <a:lnSpc>
                          <a:spcPct val="150000"/>
                        </a:lnSpc>
                        <a:spcAft>
                          <a:spcPts val="0"/>
                        </a:spcAft>
                        <a:buFont typeface="Symbol" panose="05050102010706020507" pitchFamily="18" charset="2"/>
                        <a:buChar char=""/>
                        <a:tabLst>
                          <a:tab pos="93980" algn="l"/>
                        </a:tabLst>
                      </a:pPr>
                      <a:r>
                        <a:rPr lang="fr-FR" sz="900" dirty="0">
                          <a:effectLst/>
                        </a:rPr>
                        <a:t>L’élève gêne constamment le déroulement du cours en ne respectant pas les règles de sécurité, de fonctionnement, de groupe et conteste les juges.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0" lvl="0" indent="0" algn="just">
                        <a:lnSpc>
                          <a:spcPct val="150000"/>
                        </a:lnSpc>
                        <a:spcAft>
                          <a:spcPts val="0"/>
                        </a:spcAft>
                        <a:buFont typeface="Symbol" panose="05050102010706020507" pitchFamily="18" charset="2"/>
                        <a:buChar char=""/>
                        <a:tabLst>
                          <a:tab pos="93980" algn="l"/>
                        </a:tabLst>
                      </a:pPr>
                      <a:r>
                        <a:rPr lang="fr-FR" sz="900" dirty="0">
                          <a:effectLst/>
                        </a:rPr>
                        <a:t>L’élève gêne parfois le déroulement du cours en ne respectant pas les règles de sécurité, de fonctionnement, de groupe et en contestant ponctuellement les juges.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93663" lvl="0" indent="-93663" algn="just">
                        <a:lnSpc>
                          <a:spcPct val="150000"/>
                        </a:lnSpc>
                        <a:spcAft>
                          <a:spcPts val="0"/>
                        </a:spcAft>
                        <a:buFont typeface="Symbol" panose="05050102010706020507" pitchFamily="18" charset="2"/>
                        <a:buChar char=""/>
                        <a:tabLst>
                          <a:tab pos="93980" algn="l"/>
                        </a:tabLst>
                      </a:pPr>
                      <a:r>
                        <a:rPr lang="fr-FR" sz="900" dirty="0">
                          <a:effectLst/>
                        </a:rPr>
                        <a:t>L’élève respecte le déroulement du cours, les </a:t>
                      </a:r>
                      <a:r>
                        <a:rPr lang="fr-FR" sz="900" dirty="0" smtClean="0">
                          <a:effectLst/>
                        </a:rPr>
                        <a:t>règles </a:t>
                      </a:r>
                      <a:r>
                        <a:rPr lang="fr-FR" sz="900" dirty="0">
                          <a:effectLst/>
                        </a:rPr>
                        <a:t>de sécurité, les règles de  fonctionnement, celle du groupe </a:t>
                      </a:r>
                      <a:r>
                        <a:rPr lang="fr-FR" sz="900" dirty="0" smtClean="0">
                          <a:effectLst/>
                        </a:rPr>
                        <a:t>et </a:t>
                      </a:r>
                      <a:r>
                        <a:rPr lang="fr-FR" sz="900" dirty="0">
                          <a:effectLst/>
                        </a:rPr>
                        <a:t>accepte les décisions des juges.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93663" lvl="0" indent="-93663" algn="just">
                        <a:lnSpc>
                          <a:spcPct val="150000"/>
                        </a:lnSpc>
                        <a:spcAft>
                          <a:spcPts val="0"/>
                        </a:spcAft>
                        <a:buFont typeface="Symbol" panose="05050102010706020507" pitchFamily="18" charset="2"/>
                        <a:buChar char=""/>
                        <a:tabLst>
                          <a:tab pos="93980" algn="l"/>
                        </a:tabLst>
                      </a:pPr>
                      <a:r>
                        <a:rPr lang="fr-FR" sz="900" dirty="0">
                          <a:effectLst/>
                        </a:rPr>
                        <a:t>L’élève structure et organise le respect des règles. Il régule ses camarades.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r>
              <a:tr h="834826">
                <a:tc>
                  <a:txBody>
                    <a:bodyPr/>
                    <a:lstStyle/>
                    <a:p>
                      <a:pPr algn="ctr">
                        <a:lnSpc>
                          <a:spcPct val="107000"/>
                        </a:lnSpc>
                        <a:spcAft>
                          <a:spcPts val="0"/>
                        </a:spcAft>
                      </a:pPr>
                      <a:r>
                        <a:rPr lang="fr-FR" sz="1100" b="1" dirty="0">
                          <a:effectLst/>
                        </a:rPr>
                        <a:t>A5-CG3</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prend pas la fonction de juge.</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gêne les autres juges.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juger, mais n’est pas fiable dans le temps.</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juger certaines fonctions, mais pas toutes.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prendre les rôles de juge, </a:t>
                      </a:r>
                      <a:r>
                        <a:rPr lang="fr-FR" sz="900" dirty="0" smtClean="0">
                          <a:effectLst/>
                        </a:rPr>
                        <a:t>quels </a:t>
                      </a:r>
                      <a:r>
                        <a:rPr lang="fr-FR" sz="900" dirty="0">
                          <a:effectLst/>
                        </a:rPr>
                        <a:t>qu’ils soient.</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est un juge multifonction, précis et fiable. Il aide et conseille les autres juges.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r>
              <a:tr h="1692008">
                <a:tc>
                  <a:txBody>
                    <a:bodyPr/>
                    <a:lstStyle/>
                    <a:p>
                      <a:pPr algn="ctr">
                        <a:lnSpc>
                          <a:spcPct val="107000"/>
                        </a:lnSpc>
                        <a:spcAft>
                          <a:spcPts val="0"/>
                        </a:spcAft>
                      </a:pPr>
                      <a:r>
                        <a:rPr lang="fr-FR" sz="1100" b="1" dirty="0">
                          <a:effectLst/>
                        </a:rPr>
                        <a:t>A5-CG2</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sait pas filmer une course et ne sait pas l’analyser. </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donne pas de conseils à ses partenaires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filmer une course, mais ne sait pas l’analyser seul sans guidance. </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arrive à analyser et donner des conseils sur la course si l’enseignant le questionne sur des points précis, mais ne met pas en lien les causes et les conséquences.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177800" lvl="0" indent="-177800" algn="just">
                        <a:lnSpc>
                          <a:spcPct val="150000"/>
                        </a:lnSpc>
                        <a:spcAft>
                          <a:spcPts val="0"/>
                        </a:spcAft>
                        <a:buFont typeface="Symbol" panose="05050102010706020507" pitchFamily="18" charset="2"/>
                        <a:buChar char=""/>
                        <a:tabLst>
                          <a:tab pos="93980" algn="l"/>
                        </a:tabLst>
                      </a:pPr>
                      <a:r>
                        <a:rPr lang="fr-FR" sz="900" dirty="0">
                          <a:effectLst/>
                        </a:rPr>
                        <a:t>L’élève sait filmer une course et sait l’analyser à partir de thématiques fournies. </a:t>
                      </a:r>
                      <a:endParaRPr lang="fr-FR" sz="1000" dirty="0">
                        <a:effectLst/>
                      </a:endParaRPr>
                    </a:p>
                    <a:p>
                      <a:pPr marL="177800" lvl="0" indent="-177800" algn="just">
                        <a:lnSpc>
                          <a:spcPct val="150000"/>
                        </a:lnSpc>
                        <a:spcAft>
                          <a:spcPts val="0"/>
                        </a:spcAft>
                        <a:buFont typeface="Symbol" panose="05050102010706020507" pitchFamily="18" charset="2"/>
                        <a:buChar char=""/>
                        <a:tabLst>
                          <a:tab pos="93980" algn="l"/>
                        </a:tabLst>
                      </a:pPr>
                      <a:r>
                        <a:rPr lang="fr-FR" sz="900" dirty="0">
                          <a:effectLst/>
                        </a:rPr>
                        <a:t>L’élève arrive à mettre en lien une cause et une conséquence (ex : marque et lieux de rattrapage du donneur avec le receveur).</a:t>
                      </a:r>
                      <a:endParaRPr lang="fr-FR" sz="1000" dirty="0">
                        <a:effectLst/>
                      </a:endParaRPr>
                    </a:p>
                    <a:p>
                      <a:pPr marL="177800" lvl="0" indent="-177800" algn="just">
                        <a:lnSpc>
                          <a:spcPct val="150000"/>
                        </a:lnSpc>
                        <a:spcAft>
                          <a:spcPts val="0"/>
                        </a:spcAft>
                        <a:buFont typeface="Symbol" panose="05050102010706020507" pitchFamily="18" charset="2"/>
                        <a:buChar char=""/>
                        <a:tabLst>
                          <a:tab pos="93980" algn="l"/>
                        </a:tabLst>
                      </a:pPr>
                      <a:r>
                        <a:rPr lang="fr-FR" sz="900" dirty="0">
                          <a:effectLst/>
                        </a:rPr>
                        <a:t>L’élève donne seul des conseils judicieux à ses partenaires sur des thématiques fournies et grâce à une grille de </a:t>
                      </a:r>
                      <a:r>
                        <a:rPr lang="fr-FR" sz="900" dirty="0" smtClean="0">
                          <a:effectLst/>
                        </a:rPr>
                        <a:t>conseils </a:t>
                      </a:r>
                      <a:r>
                        <a:rPr lang="fr-FR" sz="900" dirty="0">
                          <a:effectLst/>
                        </a:rPr>
                        <a:t>proposée.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sait filmer une course et sait l’analyser sans thématiques fournies. </a:t>
                      </a:r>
                      <a:endParaRPr lang="fr-FR" sz="1000" dirty="0">
                        <a:effectLst/>
                      </a:endParaRPr>
                    </a:p>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arrive à mettre en lien plusieurs causes et conséquences (ex : position dans le couloir, main de transmission et temps de transmission) pour conseiller de manière judicieuse ses partenaires.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r>
              <a:tr h="669536">
                <a:tc>
                  <a:txBody>
                    <a:bodyPr/>
                    <a:lstStyle/>
                    <a:p>
                      <a:pPr algn="ctr">
                        <a:lnSpc>
                          <a:spcPct val="107000"/>
                        </a:lnSpc>
                        <a:spcAft>
                          <a:spcPts val="0"/>
                        </a:spcAft>
                      </a:pPr>
                      <a:r>
                        <a:rPr lang="fr-FR" sz="1100" b="1" dirty="0">
                          <a:effectLst/>
                        </a:rPr>
                        <a:t>A1-CG2</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choisit au hasard la zone de transmission.</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ne sait pas trop quelle zone choisir.</a:t>
                      </a:r>
                      <a:endParaRPr lang="fr-FR" sz="1000" dirty="0">
                        <a:effectLst/>
                      </a:endParaRPr>
                    </a:p>
                    <a:p>
                      <a:pPr marL="342900" lvl="0" indent="-342900" algn="just">
                        <a:lnSpc>
                          <a:spcPct val="150000"/>
                        </a:lnSpc>
                        <a:spcBef>
                          <a:spcPts val="300"/>
                        </a:spcBef>
                        <a:spcAft>
                          <a:spcPts val="300"/>
                        </a:spcAft>
                        <a:buFont typeface="Symbol" panose="05050102010706020507" pitchFamily="18" charset="2"/>
                        <a:buChar char=""/>
                        <a:tabLst>
                          <a:tab pos="93980" algn="l"/>
                        </a:tabLst>
                      </a:pPr>
                      <a:r>
                        <a:rPr lang="fr-FR" sz="900" dirty="0">
                          <a:effectLst/>
                        </a:rPr>
                        <a:t>Il tâtonne pour prendre une zone non optimale.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choisit une zone médiane pour minimiser les prises de risque. Ce choix est assez stéréotypé pour tout le groupe.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rowSpan="2">
                  <a:txBody>
                    <a:bodyPr/>
                    <a:lstStyle/>
                    <a:p>
                      <a:pPr marL="93663" lvl="0" indent="-93663" algn="just">
                        <a:lnSpc>
                          <a:spcPct val="150000"/>
                        </a:lnSpc>
                        <a:spcAft>
                          <a:spcPts val="0"/>
                        </a:spcAft>
                        <a:buFont typeface="Symbol" panose="05050102010706020507" pitchFamily="18" charset="2"/>
                        <a:buChar char=""/>
                        <a:tabLst>
                          <a:tab pos="93980" algn="l"/>
                        </a:tabLst>
                      </a:pPr>
                      <a:r>
                        <a:rPr lang="fr-FR" sz="900" dirty="0">
                          <a:effectLst/>
                        </a:rPr>
                        <a:t>L’élève choisit la zone selon un rapport risque / optimisation de la performance.</a:t>
                      </a:r>
                      <a:endParaRPr lang="fr-FR" sz="1000" dirty="0">
                        <a:effectLst/>
                      </a:endParaRPr>
                    </a:p>
                    <a:p>
                      <a:pPr marL="93663" lvl="0" indent="-93663" algn="just">
                        <a:lnSpc>
                          <a:spcPct val="150000"/>
                        </a:lnSpc>
                        <a:spcAft>
                          <a:spcPts val="0"/>
                        </a:spcAft>
                        <a:buFont typeface="Symbol" panose="05050102010706020507" pitchFamily="18" charset="2"/>
                        <a:buChar char=""/>
                        <a:tabLst>
                          <a:tab pos="93980" algn="l"/>
                        </a:tabLst>
                      </a:pPr>
                      <a:r>
                        <a:rPr lang="fr-FR" sz="900" dirty="0">
                          <a:effectLst/>
                        </a:rPr>
                        <a:t>Ce choix dépend à chaque fois du binôme de coureur.</a:t>
                      </a:r>
                      <a:endParaRPr lang="fr-FR" sz="1000" dirty="0">
                        <a:effectLst/>
                      </a:endParaRPr>
                    </a:p>
                    <a:p>
                      <a:pPr marL="93663" lvl="0" indent="-93663" algn="just">
                        <a:lnSpc>
                          <a:spcPct val="150000"/>
                        </a:lnSpc>
                        <a:spcAft>
                          <a:spcPts val="0"/>
                        </a:spcAft>
                        <a:buFont typeface="Symbol" panose="05050102010706020507" pitchFamily="18" charset="2"/>
                        <a:buChar char=""/>
                        <a:tabLst>
                          <a:tab pos="93980" algn="l"/>
                        </a:tabLst>
                      </a:pPr>
                      <a:r>
                        <a:rPr lang="fr-FR" sz="900" dirty="0">
                          <a:effectLst/>
                        </a:rPr>
                        <a:t>Le choix de la zone est organisé en fonction de la transmission optimale (interaction entre projet et pertinence de la transmission)</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r>
              <a:tr h="742825">
                <a:tc>
                  <a:txBody>
                    <a:bodyPr/>
                    <a:lstStyle/>
                    <a:p>
                      <a:pPr algn="ctr">
                        <a:lnSpc>
                          <a:spcPct val="107000"/>
                        </a:lnSpc>
                        <a:spcAft>
                          <a:spcPts val="0"/>
                        </a:spcAft>
                      </a:pPr>
                      <a:r>
                        <a:rPr lang="fr-FR" sz="1100" b="1" dirty="0">
                          <a:effectLst/>
                        </a:rPr>
                        <a:t>A3-CG2</a:t>
                      </a:r>
                      <a:endParaRPr lang="fr-FR" sz="11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transmet de manière </a:t>
                      </a:r>
                      <a:r>
                        <a:rPr lang="fr-FR" sz="900" dirty="0" smtClean="0">
                          <a:effectLst/>
                        </a:rPr>
                        <a:t>stéréotypée </a:t>
                      </a:r>
                      <a:r>
                        <a:rPr lang="fr-FR" sz="900" dirty="0">
                          <a:effectLst/>
                        </a:rPr>
                        <a:t>sans prendre en compte la contrainte de la zone de transmission.</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essaie de transmettre dans la zone choisie.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a:txBody>
                    <a:bodyPr/>
                    <a:lstStyle/>
                    <a:p>
                      <a:pPr marL="342900" lvl="0" indent="-342900" algn="just">
                        <a:lnSpc>
                          <a:spcPct val="150000"/>
                        </a:lnSpc>
                        <a:spcAft>
                          <a:spcPts val="0"/>
                        </a:spcAft>
                        <a:buFont typeface="Symbol" panose="05050102010706020507" pitchFamily="18" charset="2"/>
                        <a:buChar char=""/>
                        <a:tabLst>
                          <a:tab pos="93980" algn="l"/>
                        </a:tabLst>
                      </a:pPr>
                      <a:r>
                        <a:rPr lang="fr-FR" sz="900" dirty="0">
                          <a:effectLst/>
                        </a:rPr>
                        <a:t>L’élève essaie d’organiser la transmission pour qu’elle se fasse dans la zone à moindre risque.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7127" marR="37127" marT="0" marB="0" anchor="ctr"/>
                </a:tc>
                <a:tc vMerge="1">
                  <a:txBody>
                    <a:bodyPr/>
                    <a:lstStyle/>
                    <a:p>
                      <a:endParaRPr lang="fr-FR"/>
                    </a:p>
                  </a:txBody>
                  <a:tcPr/>
                </a:tc>
              </a:tr>
            </a:tbl>
          </a:graphicData>
        </a:graphic>
      </p:graphicFrame>
    </p:spTree>
    <p:extLst>
      <p:ext uri="{BB962C8B-B14F-4D97-AF65-F5344CB8AC3E}">
        <p14:creationId xmlns:p14="http://schemas.microsoft.com/office/powerpoint/2010/main" val="269275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2">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6 : </a:t>
            </a:r>
            <a:r>
              <a:rPr lang="fr-FR" sz="2200" dirty="0">
                <a:effectLst>
                  <a:outerShdw blurRad="38100" dist="38100" dir="2700000" algn="tl">
                    <a:srgbClr val="000000">
                      <a:alpha val="43137"/>
                    </a:srgbClr>
                  </a:outerShdw>
                </a:effectLst>
              </a:rPr>
              <a:t>Définir des </a:t>
            </a:r>
            <a:r>
              <a:rPr lang="fr-FR" sz="2200" dirty="0">
                <a:solidFill>
                  <a:srgbClr val="FF0000"/>
                </a:solidFill>
                <a:effectLst>
                  <a:outerShdw blurRad="38100" dist="38100" dir="2700000" algn="tl">
                    <a:srgbClr val="000000">
                      <a:alpha val="43137"/>
                    </a:srgbClr>
                  </a:outerShdw>
                </a:effectLst>
              </a:rPr>
              <a:t>indicateurs de compétences </a:t>
            </a:r>
            <a:r>
              <a:rPr lang="fr-FR" sz="2200" dirty="0">
                <a:effectLst>
                  <a:outerShdw blurRad="38100" dist="38100" dir="2700000" algn="tl">
                    <a:srgbClr val="000000">
                      <a:alpha val="43137"/>
                    </a:srgbClr>
                  </a:outerShdw>
                </a:effectLst>
              </a:rPr>
              <a:t>permettant de valider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chaque </a:t>
            </a:r>
            <a:r>
              <a:rPr lang="fr-FR" sz="2200" dirty="0">
                <a:effectLst>
                  <a:outerShdw blurRad="38100" dist="38100" dir="2700000" algn="tl">
                    <a:srgbClr val="000000">
                      <a:alpha val="43137"/>
                    </a:srgbClr>
                  </a:outerShdw>
                </a:effectLst>
              </a:rPr>
              <a:t>acquisition.</a:t>
            </a:r>
          </a:p>
        </p:txBody>
      </p:sp>
      <p:sp>
        <p:nvSpPr>
          <p:cNvPr id="3" name="Espace réservé du texte 2"/>
          <p:cNvSpPr>
            <a:spLocks noGrp="1"/>
          </p:cNvSpPr>
          <p:nvPr>
            <p:ph type="body" idx="1"/>
            <p:custDataLst>
              <p:tags r:id="rId2"/>
            </p:custDataLst>
          </p:nvPr>
        </p:nvSpPr>
        <p:spPr>
          <a:xfrm>
            <a:off x="606528" y="1152939"/>
            <a:ext cx="11211339" cy="5368564"/>
          </a:xfrm>
        </p:spPr>
        <p:txBody>
          <a:bodyPr>
            <a:normAutofit fontScale="92500" lnSpcReduction="20000"/>
          </a:bodyPr>
          <a:lstStyle/>
          <a:p>
            <a:pPr algn="just">
              <a:lnSpc>
                <a:spcPct val="150000"/>
              </a:lnSpc>
            </a:pPr>
            <a:r>
              <a:rPr lang="fr-FR" sz="3200" cap="none" dirty="0" smtClean="0">
                <a:solidFill>
                  <a:schemeClr val="tx1"/>
                </a:solidFill>
              </a:rPr>
              <a:t>	Il me semble important, par-delà la définition des niveaux, de définir un indicateur de compétence qui révèle, tant pour l’enseignant que pour l’élève, le degré d’acquisition pour chaque compétence, mais aussi de manière globale.</a:t>
            </a:r>
          </a:p>
          <a:p>
            <a:pPr algn="just">
              <a:lnSpc>
                <a:spcPct val="150000"/>
              </a:lnSpc>
            </a:pPr>
            <a:r>
              <a:rPr lang="fr-FR" sz="3200" cap="none" dirty="0">
                <a:solidFill>
                  <a:schemeClr val="tx1"/>
                </a:solidFill>
              </a:rPr>
              <a:t>	</a:t>
            </a:r>
            <a:r>
              <a:rPr lang="fr-FR" sz="3200" cap="none" dirty="0" smtClean="0">
                <a:solidFill>
                  <a:schemeClr val="tx1"/>
                </a:solidFill>
              </a:rPr>
              <a:t>Cette démarche d’élaboration d’indicateurs de compétence est celle sur laquelle travaille le groupe EPIC (évaluation par indicateur de compétence) appartenant à l’AEEPS.</a:t>
            </a:r>
          </a:p>
          <a:p>
            <a:pPr algn="just">
              <a:lnSpc>
                <a:spcPct val="150000"/>
              </a:lnSpc>
            </a:pPr>
            <a:r>
              <a:rPr lang="fr-FR" sz="3200" cap="none" dirty="0">
                <a:solidFill>
                  <a:schemeClr val="tx1"/>
                </a:solidFill>
                <a:hlinkClick r:id="rId6"/>
              </a:rPr>
              <a:t>http://</a:t>
            </a:r>
            <a:r>
              <a:rPr lang="fr-FR" sz="3200" cap="none" dirty="0" smtClean="0">
                <a:solidFill>
                  <a:schemeClr val="tx1"/>
                </a:solidFill>
                <a:hlinkClick r:id="rId6"/>
              </a:rPr>
              <a:t>www.aeeps.org/groupes/epic-en-eps.html</a:t>
            </a:r>
            <a:r>
              <a:rPr lang="fr-FR" sz="3200" cap="none" dirty="0" smtClean="0">
                <a:solidFill>
                  <a:schemeClr val="tx1"/>
                </a:solidFill>
              </a:rPr>
              <a:t> </a:t>
            </a:r>
          </a:p>
          <a:p>
            <a:pPr algn="just"/>
            <a:endParaRPr lang="fr-FR" sz="32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2">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6 : </a:t>
            </a:r>
            <a:r>
              <a:rPr lang="fr-FR" sz="2200" dirty="0">
                <a:effectLst>
                  <a:outerShdw blurRad="38100" dist="38100" dir="2700000" algn="tl">
                    <a:srgbClr val="000000">
                      <a:alpha val="43137"/>
                    </a:srgbClr>
                  </a:outerShdw>
                </a:effectLst>
              </a:rPr>
              <a:t>Définir des </a:t>
            </a:r>
            <a:r>
              <a:rPr lang="fr-FR" sz="2200" dirty="0">
                <a:solidFill>
                  <a:srgbClr val="FF0000"/>
                </a:solidFill>
                <a:effectLst>
                  <a:outerShdw blurRad="38100" dist="38100" dir="2700000" algn="tl">
                    <a:srgbClr val="000000">
                      <a:alpha val="43137"/>
                    </a:srgbClr>
                  </a:outerShdw>
                </a:effectLst>
              </a:rPr>
              <a:t>indicateurs de compétences </a:t>
            </a:r>
            <a:r>
              <a:rPr lang="fr-FR" sz="2200" dirty="0">
                <a:effectLst>
                  <a:outerShdw blurRad="38100" dist="38100" dir="2700000" algn="tl">
                    <a:srgbClr val="000000">
                      <a:alpha val="43137"/>
                    </a:srgbClr>
                  </a:outerShdw>
                </a:effectLst>
              </a:rPr>
              <a:t>permettant de valider </a:t>
            </a:r>
            <a:r>
              <a:rPr lang="fr-FR" sz="2200" dirty="0" smtClean="0">
                <a:effectLst>
                  <a:outerShdw blurRad="38100" dist="38100" dir="2700000" algn="tl">
                    <a:srgbClr val="000000">
                      <a:alpha val="43137"/>
                    </a:srgbClr>
                  </a:outerShdw>
                </a:effectLst>
              </a:rPr>
              <a:t/>
            </a:r>
            <a:br>
              <a:rPr lang="fr-FR" sz="2200" dirty="0" smtClean="0">
                <a:effectLst>
                  <a:outerShdw blurRad="38100" dist="38100" dir="2700000" algn="tl">
                    <a:srgbClr val="000000">
                      <a:alpha val="43137"/>
                    </a:srgbClr>
                  </a:outerShdw>
                </a:effectLst>
              </a:rPr>
            </a:br>
            <a:r>
              <a:rPr lang="fr-FR" sz="2200" dirty="0" smtClean="0">
                <a:effectLst>
                  <a:outerShdw blurRad="38100" dist="38100" dir="2700000" algn="tl">
                    <a:srgbClr val="000000">
                      <a:alpha val="43137"/>
                    </a:srgbClr>
                  </a:outerShdw>
                </a:effectLst>
              </a:rPr>
              <a:t>chaque </a:t>
            </a:r>
            <a:r>
              <a:rPr lang="fr-FR" sz="2200" dirty="0">
                <a:effectLst>
                  <a:outerShdw blurRad="38100" dist="38100" dir="2700000" algn="tl">
                    <a:srgbClr val="000000">
                      <a:alpha val="43137"/>
                    </a:srgbClr>
                  </a:outerShdw>
                </a:effectLst>
              </a:rPr>
              <a:t>acquisition.</a:t>
            </a:r>
          </a:p>
        </p:txBody>
      </p:sp>
      <p:sp>
        <p:nvSpPr>
          <p:cNvPr id="3" name="Espace réservé du texte 2"/>
          <p:cNvSpPr>
            <a:spLocks noGrp="1"/>
          </p:cNvSpPr>
          <p:nvPr>
            <p:ph type="body" idx="1"/>
            <p:custDataLst>
              <p:tags r:id="rId2"/>
            </p:custDataLst>
          </p:nvPr>
        </p:nvSpPr>
        <p:spPr>
          <a:xfrm>
            <a:off x="606528" y="1152939"/>
            <a:ext cx="11211339" cy="5368564"/>
          </a:xfrm>
        </p:spPr>
        <p:txBody>
          <a:bodyPr>
            <a:normAutofit fontScale="85000" lnSpcReduction="20000"/>
          </a:bodyPr>
          <a:lstStyle/>
          <a:p>
            <a:pPr algn="just">
              <a:lnSpc>
                <a:spcPct val="150000"/>
              </a:lnSpc>
            </a:pPr>
            <a:r>
              <a:rPr lang="fr-FR" sz="3200" cap="none" dirty="0" smtClean="0">
                <a:solidFill>
                  <a:schemeClr val="tx1"/>
                </a:solidFill>
              </a:rPr>
              <a:t>	Je n’ai pas encore défini d’indicateurs de compétence à ce jour et ce chantier est l’un de ceux que j’aurai à aborder et expérimenter durant cette année scolaire.</a:t>
            </a:r>
          </a:p>
          <a:p>
            <a:pPr algn="just">
              <a:lnSpc>
                <a:spcPct val="150000"/>
              </a:lnSpc>
            </a:pPr>
            <a:r>
              <a:rPr lang="fr-FR" sz="3200" cap="none" dirty="0">
                <a:solidFill>
                  <a:schemeClr val="tx1"/>
                </a:solidFill>
              </a:rPr>
              <a:t>	</a:t>
            </a:r>
            <a:r>
              <a:rPr lang="fr-FR" sz="3200" cap="none" dirty="0" smtClean="0">
                <a:solidFill>
                  <a:schemeClr val="tx1"/>
                </a:solidFill>
              </a:rPr>
              <a:t>Cependant, le groupe EPIC fait déjà des propositions. Je vous recommande la lecture de l’article « </a:t>
            </a:r>
            <a:r>
              <a:rPr lang="fr-FR" sz="3200" i="1" cap="none" dirty="0" smtClean="0">
                <a:solidFill>
                  <a:schemeClr val="tx1"/>
                </a:solidFill>
              </a:rPr>
              <a:t>l’évaluation par indicateurs de compétence, un outils au service de la réussite de tous en demi-fond</a:t>
            </a:r>
            <a:r>
              <a:rPr lang="fr-FR" sz="3200" cap="none" dirty="0" smtClean="0">
                <a:solidFill>
                  <a:schemeClr val="tx1"/>
                </a:solidFill>
              </a:rPr>
              <a:t> » - revue enseigner l’EPS n°269 – avril 2016</a:t>
            </a:r>
          </a:p>
          <a:p>
            <a:pPr algn="just">
              <a:lnSpc>
                <a:spcPct val="150000"/>
              </a:lnSpc>
            </a:pPr>
            <a:r>
              <a:rPr lang="fr-FR" sz="3200" cap="none" dirty="0">
                <a:solidFill>
                  <a:schemeClr val="tx1"/>
                </a:solidFill>
                <a:hlinkClick r:id="rId6"/>
              </a:rPr>
              <a:t>http://</a:t>
            </a:r>
            <a:r>
              <a:rPr lang="fr-FR" sz="3200" cap="none" dirty="0" smtClean="0">
                <a:solidFill>
                  <a:schemeClr val="tx1"/>
                </a:solidFill>
                <a:hlinkClick r:id="rId6"/>
              </a:rPr>
              <a:t>www.aeeps.org/groupes/epic-en-eps/epic-production/2618-2016-04-20-13-35-25.html</a:t>
            </a:r>
            <a:r>
              <a:rPr lang="fr-FR" sz="3200" cap="none" dirty="0" smtClean="0">
                <a:solidFill>
                  <a:schemeClr val="tx1"/>
                </a:solidFill>
              </a:rPr>
              <a:t> </a:t>
            </a:r>
          </a:p>
          <a:p>
            <a:pPr algn="just"/>
            <a:endParaRPr lang="fr-FR" sz="32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3">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7 : </a:t>
            </a:r>
            <a:r>
              <a:rPr lang="fr-FR" sz="2200" dirty="0" smtClean="0">
                <a:effectLst>
                  <a:outerShdw blurRad="38100" dist="38100" dir="2700000" algn="tl">
                    <a:srgbClr val="000000">
                      <a:alpha val="43137"/>
                    </a:srgbClr>
                  </a:outerShdw>
                </a:effectLst>
              </a:rPr>
              <a:t>élaborer un </a:t>
            </a:r>
            <a:r>
              <a:rPr lang="fr-FR" sz="2200" dirty="0">
                <a:solidFill>
                  <a:srgbClr val="FF0000"/>
                </a:solidFill>
                <a:effectLst>
                  <a:outerShdw blurRad="38100" dist="38100" dir="2700000" algn="tl">
                    <a:srgbClr val="000000">
                      <a:alpha val="43137"/>
                    </a:srgbClr>
                  </a:outerShdw>
                </a:effectLst>
              </a:rPr>
              <a:t>tableau synthétique </a:t>
            </a:r>
            <a:r>
              <a:rPr lang="fr-FR" sz="2200" dirty="0">
                <a:effectLst>
                  <a:outerShdw blurRad="38100" dist="38100" dir="2700000" algn="tl">
                    <a:srgbClr val="000000">
                      <a:alpha val="43137"/>
                    </a:srgbClr>
                  </a:outerShdw>
                </a:effectLst>
              </a:rPr>
              <a:t>pour diffusion en interne, pour les parents, pour les élèves mais aussi pour élaborer un bilan </a:t>
            </a:r>
            <a:r>
              <a:rPr lang="fr-FR" sz="2200" dirty="0" smtClean="0">
                <a:effectLst>
                  <a:outerShdw blurRad="38100" dist="38100" dir="2700000" algn="tl">
                    <a:srgbClr val="000000">
                      <a:alpha val="43137"/>
                    </a:srgbClr>
                  </a:outerShdw>
                </a:effectLst>
              </a:rPr>
              <a:t>d’acquisitions</a:t>
            </a:r>
            <a:endParaRPr lang="fr-FR" sz="22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606528" y="1152939"/>
            <a:ext cx="11211339" cy="5368564"/>
          </a:xfrm>
        </p:spPr>
        <p:txBody>
          <a:bodyPr>
            <a:noAutofit/>
          </a:bodyPr>
          <a:lstStyle/>
          <a:p>
            <a:pPr algn="just">
              <a:lnSpc>
                <a:spcPct val="150000"/>
              </a:lnSpc>
            </a:pPr>
            <a:r>
              <a:rPr lang="fr-FR" sz="2300" cap="none" dirty="0" smtClean="0">
                <a:solidFill>
                  <a:schemeClr val="tx1"/>
                </a:solidFill>
              </a:rPr>
              <a:t>	Une fois terminée cette démarche d’élaboration, il me semble important de la synthétiser de manière lisible et visible. Ces synthèses doivent pouvoir servir à plusieurs niveaux :</a:t>
            </a:r>
          </a:p>
          <a:p>
            <a:pPr algn="just">
              <a:lnSpc>
                <a:spcPct val="150000"/>
              </a:lnSpc>
            </a:pPr>
            <a:r>
              <a:rPr lang="fr-FR" sz="2300" cap="none" dirty="0">
                <a:solidFill>
                  <a:schemeClr val="tx1"/>
                </a:solidFill>
              </a:rPr>
              <a:t>	</a:t>
            </a:r>
            <a:r>
              <a:rPr lang="fr-FR" sz="2300" cap="none" dirty="0" smtClean="0">
                <a:solidFill>
                  <a:schemeClr val="tx1"/>
                </a:solidFill>
              </a:rPr>
              <a:t>- une synthèse pour le niveau, regroupant ce que l’on vise. Elle reste en langage « prof ».</a:t>
            </a:r>
          </a:p>
          <a:p>
            <a:pPr algn="just">
              <a:lnSpc>
                <a:spcPct val="150000"/>
              </a:lnSpc>
            </a:pPr>
            <a:r>
              <a:rPr lang="fr-FR" sz="2300" cap="none" dirty="0">
                <a:solidFill>
                  <a:schemeClr val="tx1"/>
                </a:solidFill>
              </a:rPr>
              <a:t>	</a:t>
            </a:r>
            <a:r>
              <a:rPr lang="fr-FR" sz="2300" cap="none" dirty="0" smtClean="0">
                <a:solidFill>
                  <a:schemeClr val="tx1"/>
                </a:solidFill>
              </a:rPr>
              <a:t>- une synthèse pour communiquer aux parents (et aux élèves) dans le but de rendre visible et lisible ce que l’on attend. Elle doit être dans un langage compréhensible pour les personnes hors du système scolaire.</a:t>
            </a:r>
          </a:p>
          <a:p>
            <a:pPr algn="just">
              <a:lnSpc>
                <a:spcPct val="150000"/>
              </a:lnSpc>
            </a:pPr>
            <a:r>
              <a:rPr lang="fr-FR" sz="2300" cap="none" dirty="0">
                <a:solidFill>
                  <a:schemeClr val="tx1"/>
                </a:solidFill>
              </a:rPr>
              <a:t>	</a:t>
            </a:r>
            <a:r>
              <a:rPr lang="fr-FR" sz="2300" cap="none" dirty="0" smtClean="0">
                <a:solidFill>
                  <a:schemeClr val="tx1"/>
                </a:solidFill>
              </a:rPr>
              <a:t>- Une synthèse en vue de servir de bilan d’acquisitions qui sera remplie et transmise à la fin du cycle (la séquence d’enseignement).</a:t>
            </a:r>
            <a:endParaRPr lang="fr-FR" sz="23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39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3">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7 : </a:t>
            </a:r>
            <a:r>
              <a:rPr lang="fr-FR" sz="2200" dirty="0" smtClean="0">
                <a:effectLst>
                  <a:outerShdw blurRad="38100" dist="38100" dir="2700000" algn="tl">
                    <a:srgbClr val="000000">
                      <a:alpha val="43137"/>
                    </a:srgbClr>
                  </a:outerShdw>
                </a:effectLst>
              </a:rPr>
              <a:t>élaborer un </a:t>
            </a:r>
            <a:r>
              <a:rPr lang="fr-FR" sz="2200" dirty="0">
                <a:solidFill>
                  <a:srgbClr val="FF0000"/>
                </a:solidFill>
                <a:effectLst>
                  <a:outerShdw blurRad="38100" dist="38100" dir="2700000" algn="tl">
                    <a:srgbClr val="000000">
                      <a:alpha val="43137"/>
                    </a:srgbClr>
                  </a:outerShdw>
                </a:effectLst>
              </a:rPr>
              <a:t>tableau synthétique </a:t>
            </a:r>
            <a:r>
              <a:rPr lang="fr-FR" sz="2200" dirty="0">
                <a:effectLst>
                  <a:outerShdw blurRad="38100" dist="38100" dir="2700000" algn="tl">
                    <a:srgbClr val="000000">
                      <a:alpha val="43137"/>
                    </a:srgbClr>
                  </a:outerShdw>
                </a:effectLst>
              </a:rPr>
              <a:t>pour diffusion en interne, pour les parents, pour les élèves mais aussi pour élaborer un bilan </a:t>
            </a:r>
            <a:r>
              <a:rPr lang="fr-FR" sz="2200" dirty="0" smtClean="0">
                <a:effectLst>
                  <a:outerShdw blurRad="38100" dist="38100" dir="2700000" algn="tl">
                    <a:srgbClr val="000000">
                      <a:alpha val="43137"/>
                    </a:srgbClr>
                  </a:outerShdw>
                </a:effectLst>
              </a:rPr>
              <a:t>d’acquisitions</a:t>
            </a:r>
            <a:endParaRPr lang="fr-FR" sz="22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606528" y="932897"/>
            <a:ext cx="11211339" cy="482600"/>
          </a:xfrm>
        </p:spPr>
        <p:txBody>
          <a:bodyPr>
            <a:noAutofit/>
          </a:bodyPr>
          <a:lstStyle/>
          <a:p>
            <a:pPr>
              <a:lnSpc>
                <a:spcPct val="150000"/>
              </a:lnSpc>
            </a:pPr>
            <a:r>
              <a:rPr lang="fr-FR" sz="2300" cap="none" dirty="0" smtClean="0">
                <a:solidFill>
                  <a:schemeClr val="tx1"/>
                </a:solidFill>
              </a:rPr>
              <a:t>	Exemple d’une synthèse « prof » en Vitesse / Relai 5</a:t>
            </a:r>
            <a:r>
              <a:rPr lang="fr-FR" sz="2300" cap="none" baseline="30000" dirty="0" smtClean="0">
                <a:solidFill>
                  <a:schemeClr val="tx1"/>
                </a:solidFill>
              </a:rPr>
              <a:t>ème</a:t>
            </a:r>
            <a:r>
              <a:rPr lang="fr-FR" sz="2300" cap="none" dirty="0" smtClean="0">
                <a:solidFill>
                  <a:schemeClr val="tx1"/>
                </a:solidFill>
              </a:rPr>
              <a:t> :</a:t>
            </a:r>
            <a:endParaRPr lang="fr-FR" sz="23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l="17778" t="14197" r="16597" b="9506"/>
          <a:stretch/>
        </p:blipFill>
        <p:spPr>
          <a:xfrm>
            <a:off x="1536700" y="1041400"/>
            <a:ext cx="8902700" cy="5822083"/>
          </a:xfrm>
          <a:prstGeom prst="rect">
            <a:avLst/>
          </a:prstGeom>
        </p:spPr>
      </p:pic>
    </p:spTree>
    <p:extLst>
      <p:ext uri="{BB962C8B-B14F-4D97-AF65-F5344CB8AC3E}">
        <p14:creationId xmlns:p14="http://schemas.microsoft.com/office/powerpoint/2010/main" val="38982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3">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7 : </a:t>
            </a:r>
            <a:r>
              <a:rPr lang="fr-FR" sz="2200" dirty="0" smtClean="0">
                <a:effectLst>
                  <a:outerShdw blurRad="38100" dist="38100" dir="2700000" algn="tl">
                    <a:srgbClr val="000000">
                      <a:alpha val="43137"/>
                    </a:srgbClr>
                  </a:outerShdw>
                </a:effectLst>
              </a:rPr>
              <a:t>élaborer un </a:t>
            </a:r>
            <a:r>
              <a:rPr lang="fr-FR" sz="2200" dirty="0">
                <a:solidFill>
                  <a:srgbClr val="FF0000"/>
                </a:solidFill>
                <a:effectLst>
                  <a:outerShdw blurRad="38100" dist="38100" dir="2700000" algn="tl">
                    <a:srgbClr val="000000">
                      <a:alpha val="43137"/>
                    </a:srgbClr>
                  </a:outerShdw>
                </a:effectLst>
              </a:rPr>
              <a:t>tableau synthétique </a:t>
            </a:r>
            <a:r>
              <a:rPr lang="fr-FR" sz="2200" dirty="0">
                <a:effectLst>
                  <a:outerShdw blurRad="38100" dist="38100" dir="2700000" algn="tl">
                    <a:srgbClr val="000000">
                      <a:alpha val="43137"/>
                    </a:srgbClr>
                  </a:outerShdw>
                </a:effectLst>
              </a:rPr>
              <a:t>pour diffusion en interne, pour les parents, pour les élèves mais aussi pour élaborer un bilan </a:t>
            </a:r>
            <a:r>
              <a:rPr lang="fr-FR" sz="2200" dirty="0" smtClean="0">
                <a:effectLst>
                  <a:outerShdw blurRad="38100" dist="38100" dir="2700000" algn="tl">
                    <a:srgbClr val="000000">
                      <a:alpha val="43137"/>
                    </a:srgbClr>
                  </a:outerShdw>
                </a:effectLst>
              </a:rPr>
              <a:t>d’acquisitions</a:t>
            </a:r>
            <a:endParaRPr lang="fr-FR" sz="22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863600" y="932897"/>
            <a:ext cx="10954268" cy="482600"/>
          </a:xfrm>
        </p:spPr>
        <p:txBody>
          <a:bodyPr>
            <a:noAutofit/>
          </a:bodyPr>
          <a:lstStyle/>
          <a:p>
            <a:pPr>
              <a:lnSpc>
                <a:spcPct val="150000"/>
              </a:lnSpc>
            </a:pPr>
            <a:r>
              <a:rPr lang="fr-FR" sz="2300" cap="none" dirty="0" smtClean="0">
                <a:solidFill>
                  <a:schemeClr val="tx1"/>
                </a:solidFill>
              </a:rPr>
              <a:t>	Exemple d’une synthèse « parent et/ou élève » en Vitesse / Relai 5</a:t>
            </a:r>
            <a:r>
              <a:rPr lang="fr-FR" sz="2300" cap="none" baseline="30000" dirty="0" smtClean="0">
                <a:solidFill>
                  <a:schemeClr val="tx1"/>
                </a:solidFill>
              </a:rPr>
              <a:t>ème</a:t>
            </a:r>
            <a:r>
              <a:rPr lang="fr-FR" sz="2300" cap="none" dirty="0" smtClean="0">
                <a:solidFill>
                  <a:schemeClr val="tx1"/>
                </a:solidFill>
              </a:rPr>
              <a:t> :</a:t>
            </a:r>
            <a:endParaRPr lang="fr-FR" sz="23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7"/>
          <a:srcRect l="17708" t="14074" r="15278" b="9259"/>
          <a:stretch/>
        </p:blipFill>
        <p:spPr>
          <a:xfrm>
            <a:off x="1827489" y="1041400"/>
            <a:ext cx="9038678" cy="5816600"/>
          </a:xfrm>
          <a:prstGeom prst="rect">
            <a:avLst/>
          </a:prstGeom>
        </p:spPr>
      </p:pic>
    </p:spTree>
    <p:extLst>
      <p:ext uri="{BB962C8B-B14F-4D97-AF65-F5344CB8AC3E}">
        <p14:creationId xmlns:p14="http://schemas.microsoft.com/office/powerpoint/2010/main" val="408605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778445"/>
          </a:xfrm>
          <a:solidFill>
            <a:schemeClr val="accent3">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7 : </a:t>
            </a:r>
            <a:r>
              <a:rPr lang="fr-FR" sz="2200" dirty="0" smtClean="0">
                <a:effectLst>
                  <a:outerShdw blurRad="38100" dist="38100" dir="2700000" algn="tl">
                    <a:srgbClr val="000000">
                      <a:alpha val="43137"/>
                    </a:srgbClr>
                  </a:outerShdw>
                </a:effectLst>
              </a:rPr>
              <a:t>élaborer un </a:t>
            </a:r>
            <a:r>
              <a:rPr lang="fr-FR" sz="2200" dirty="0">
                <a:solidFill>
                  <a:srgbClr val="FF0000"/>
                </a:solidFill>
                <a:effectLst>
                  <a:outerShdw blurRad="38100" dist="38100" dir="2700000" algn="tl">
                    <a:srgbClr val="000000">
                      <a:alpha val="43137"/>
                    </a:srgbClr>
                  </a:outerShdw>
                </a:effectLst>
              </a:rPr>
              <a:t>tableau synthétique </a:t>
            </a:r>
            <a:r>
              <a:rPr lang="fr-FR" sz="2200" dirty="0">
                <a:effectLst>
                  <a:outerShdw blurRad="38100" dist="38100" dir="2700000" algn="tl">
                    <a:srgbClr val="000000">
                      <a:alpha val="43137"/>
                    </a:srgbClr>
                  </a:outerShdw>
                </a:effectLst>
              </a:rPr>
              <a:t>pour diffusion en interne, pour les parents, pour les élèves mais aussi pour élaborer un bilan </a:t>
            </a:r>
            <a:r>
              <a:rPr lang="fr-FR" sz="2200" dirty="0" smtClean="0">
                <a:effectLst>
                  <a:outerShdw blurRad="38100" dist="38100" dir="2700000" algn="tl">
                    <a:srgbClr val="000000">
                      <a:alpha val="43137"/>
                    </a:srgbClr>
                  </a:outerShdw>
                </a:effectLst>
              </a:rPr>
              <a:t>d’acquisitions</a:t>
            </a:r>
            <a:endParaRPr lang="fr-FR" sz="22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863600" y="932897"/>
            <a:ext cx="10954268" cy="482600"/>
          </a:xfrm>
        </p:spPr>
        <p:txBody>
          <a:bodyPr>
            <a:noAutofit/>
          </a:bodyPr>
          <a:lstStyle/>
          <a:p>
            <a:pPr>
              <a:lnSpc>
                <a:spcPct val="150000"/>
              </a:lnSpc>
            </a:pPr>
            <a:r>
              <a:rPr lang="fr-FR" sz="2300" cap="none" dirty="0" smtClean="0">
                <a:solidFill>
                  <a:schemeClr val="tx1"/>
                </a:solidFill>
              </a:rPr>
              <a:t>	Exemple d’une synthèse « bilan d’acquisition » en Vitesse / Relai 5</a:t>
            </a:r>
            <a:r>
              <a:rPr lang="fr-FR" sz="2300" cap="none" baseline="30000" dirty="0" smtClean="0">
                <a:solidFill>
                  <a:schemeClr val="tx1"/>
                </a:solidFill>
              </a:rPr>
              <a:t>ème</a:t>
            </a:r>
            <a:r>
              <a:rPr lang="fr-FR" sz="2300" cap="none" dirty="0" smtClean="0">
                <a:solidFill>
                  <a:schemeClr val="tx1"/>
                </a:solidFill>
              </a:rPr>
              <a:t> :</a:t>
            </a:r>
            <a:endParaRPr lang="fr-FR" sz="23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rotWithShape="1">
          <a:blip r:embed="rId7"/>
          <a:srcRect l="17460" t="10741" r="15715" b="14339"/>
          <a:stretch/>
        </p:blipFill>
        <p:spPr>
          <a:xfrm>
            <a:off x="1601738" y="1041400"/>
            <a:ext cx="9296071" cy="5862487"/>
          </a:xfrm>
          <a:prstGeom prst="rect">
            <a:avLst/>
          </a:prstGeom>
        </p:spPr>
      </p:pic>
    </p:spTree>
    <p:extLst>
      <p:ext uri="{BB962C8B-B14F-4D97-AF65-F5344CB8AC3E}">
        <p14:creationId xmlns:p14="http://schemas.microsoft.com/office/powerpoint/2010/main" val="4227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04444" y="196242"/>
            <a:ext cx="10364451" cy="753083"/>
          </a:xfrm>
        </p:spPr>
        <p:txBody>
          <a:bodyPr/>
          <a:lstStyle/>
          <a:p>
            <a:r>
              <a:rPr lang="fr-FR" dirty="0" smtClean="0"/>
              <a:t>Cette démarche pour qui, pour quoi ?</a:t>
            </a:r>
            <a:endParaRPr lang="fr-FR" dirty="0"/>
          </a:p>
        </p:txBody>
      </p:sp>
      <p:sp>
        <p:nvSpPr>
          <p:cNvPr id="3" name="Espace réservé du contenu 2"/>
          <p:cNvSpPr>
            <a:spLocks noGrp="1"/>
          </p:cNvSpPr>
          <p:nvPr>
            <p:ph sz="quarter" idx="13"/>
            <p:custDataLst>
              <p:tags r:id="rId2"/>
            </p:custDataLst>
          </p:nvPr>
        </p:nvSpPr>
        <p:spPr>
          <a:xfrm>
            <a:off x="457201" y="864704"/>
            <a:ext cx="11209866" cy="5628171"/>
          </a:xfrm>
        </p:spPr>
        <p:txBody>
          <a:bodyPr>
            <a:normAutofit fontScale="92500" lnSpcReduction="10000"/>
          </a:bodyPr>
          <a:lstStyle/>
          <a:p>
            <a:pPr marL="0" indent="0" algn="just">
              <a:lnSpc>
                <a:spcPct val="200000"/>
              </a:lnSpc>
              <a:buNone/>
            </a:pPr>
            <a:r>
              <a:rPr lang="fr-FR" dirty="0" smtClean="0"/>
              <a:t>La démarche que je propose peut être une démarche d’équipe d’EPS pour un établissement ou bien une démarche personnelle s’inscrivant dans un projet de classe et un projet de cycle.</a:t>
            </a:r>
          </a:p>
          <a:p>
            <a:pPr marL="0" indent="0" algn="just">
              <a:lnSpc>
                <a:spcPct val="200000"/>
              </a:lnSpc>
              <a:buNone/>
            </a:pPr>
            <a:r>
              <a:rPr lang="fr-FR" dirty="0" smtClean="0"/>
              <a:t>LA démarche que je propose essaie :</a:t>
            </a:r>
          </a:p>
          <a:p>
            <a:pPr algn="just">
              <a:lnSpc>
                <a:spcPct val="200000"/>
              </a:lnSpc>
            </a:pPr>
            <a:r>
              <a:rPr lang="fr-FR" dirty="0" smtClean="0"/>
              <a:t>d’opérationnaliser une élaboration de compétences visées en accord avec la logique des programmes d’EPS et celle du socle commun.</a:t>
            </a:r>
          </a:p>
          <a:p>
            <a:pPr algn="just">
              <a:lnSpc>
                <a:spcPct val="200000"/>
              </a:lnSpc>
            </a:pPr>
            <a:r>
              <a:rPr lang="fr-FR" dirty="0" smtClean="0"/>
              <a:t>De déterminer une logique permettant de valider d’une part les attendus du cycle, d’autre part les domaines du socle commun (dans le but d’une validation du DNB)</a:t>
            </a:r>
          </a:p>
          <a:p>
            <a:pPr marL="0" indent="0" algn="just">
              <a:lnSpc>
                <a:spcPct val="200000"/>
              </a:lnSpc>
              <a:buNone/>
            </a:pPr>
            <a:r>
              <a:rPr lang="fr-FR" b="1" cap="none"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La démarche que je vous propose est le fruit de ma réflexion du </a:t>
            </a:r>
            <a:r>
              <a:rPr lang="fr-FR" b="1" cap="none" dirty="0" smtClean="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moment et essaie d’être un apport à la réflexion collective.</a:t>
            </a:r>
            <a:endParaRPr lang="fr-FR" dirty="0"/>
          </a:p>
          <a:p>
            <a:pPr marL="0" indent="0" algn="just">
              <a:lnSpc>
                <a:spcPct val="200000"/>
              </a:lnSpc>
              <a:buNone/>
            </a:pPr>
            <a:endParaRPr lang="fr-FR" dirty="0"/>
          </a:p>
        </p:txBody>
      </p:sp>
      <p:sp>
        <p:nvSpPr>
          <p:cNvPr id="4" name="Espace réservé du pied de page 3"/>
          <p:cNvSpPr>
            <a:spLocks noGrp="1"/>
          </p:cNvSpPr>
          <p:nvPr>
            <p:ph type="ftr" sz="quarter" idx="11"/>
            <p:custDataLst>
              <p:tags r:id="rId3"/>
            </p:custDataLst>
          </p:nvPr>
        </p:nvSpPr>
        <p:spPr>
          <a:xfrm>
            <a:off x="92508" y="6492875"/>
            <a:ext cx="6672887" cy="365125"/>
          </a:xfrm>
        </p:spPr>
        <p:txBody>
          <a:bodyPr/>
          <a:lstStyle/>
          <a:p>
            <a:r>
              <a:rPr lang="fr-FR" dirty="0" smtClean="0"/>
              <a:t>LABROSSE Franck - franck.labrosse@ac-rouen.fr</a:t>
            </a:r>
            <a:endParaRPr lang="fr-FR" dirty="0"/>
          </a:p>
        </p:txBody>
      </p:sp>
      <p:pic>
        <p:nvPicPr>
          <p:cNvPr id="5"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0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91067" y="262955"/>
            <a:ext cx="11326800" cy="511745"/>
          </a:xfrm>
          <a:solidFill>
            <a:schemeClr val="accent1">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conclusion</a:t>
            </a:r>
            <a:endParaRPr lang="fr-FR" sz="22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491067" y="774699"/>
            <a:ext cx="11326800" cy="5516034"/>
          </a:xfrm>
        </p:spPr>
        <p:txBody>
          <a:bodyPr>
            <a:noAutofit/>
          </a:bodyPr>
          <a:lstStyle/>
          <a:p>
            <a:pPr algn="just">
              <a:lnSpc>
                <a:spcPct val="150000"/>
              </a:lnSpc>
            </a:pPr>
            <a:r>
              <a:rPr lang="fr-FR" sz="3200" cap="none" dirty="0" smtClean="0">
                <a:solidFill>
                  <a:schemeClr val="tx1"/>
                </a:solidFill>
              </a:rPr>
              <a:t>	Cette démarche peut paraître de prime abord complexe mais me semble nécessaire pour donner de la cohérence à mes choix. Elle permet d’objectiver la validation des attendus de fin de cycle et les items du socle commun.</a:t>
            </a:r>
          </a:p>
          <a:p>
            <a:pPr algn="just">
              <a:lnSpc>
                <a:spcPct val="150000"/>
              </a:lnSpc>
            </a:pPr>
            <a:r>
              <a:rPr lang="fr-FR" sz="3200" cap="none" dirty="0">
                <a:solidFill>
                  <a:schemeClr val="tx1"/>
                </a:solidFill>
              </a:rPr>
              <a:t>	</a:t>
            </a:r>
            <a:r>
              <a:rPr lang="fr-FR" sz="3200" cap="none" dirty="0" smtClean="0">
                <a:solidFill>
                  <a:schemeClr val="tx1"/>
                </a:solidFill>
              </a:rPr>
              <a:t>Ceci n’est qu’une proposition à un moment de ma réflexion et qui peut évoluer. Si vous avez des idées, des remarques, des critiques, n’hésitez pas à me les faire parvenir.</a:t>
            </a:r>
            <a:endParaRPr lang="fr-FR" sz="32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46666" y="206395"/>
            <a:ext cx="10351752" cy="651444"/>
          </a:xfrm>
        </p:spPr>
        <p:txBody>
          <a:bodyPr/>
          <a:lstStyle/>
          <a:p>
            <a:r>
              <a:rPr lang="fr-FR" dirty="0" smtClean="0"/>
              <a:t>Logique de Ma démarche</a:t>
            </a:r>
            <a:endParaRPr lang="fr-FR" dirty="0"/>
          </a:p>
        </p:txBody>
      </p:sp>
      <p:sp>
        <p:nvSpPr>
          <p:cNvPr id="3" name="Espace réservé du texte 2"/>
          <p:cNvSpPr>
            <a:spLocks noGrp="1"/>
          </p:cNvSpPr>
          <p:nvPr>
            <p:ph type="body" idx="1"/>
            <p:custDataLst>
              <p:tags r:id="rId2"/>
            </p:custDataLst>
          </p:nvPr>
        </p:nvSpPr>
        <p:spPr/>
        <p:txBody>
          <a:bodyPr/>
          <a:lstStyle/>
          <a:p>
            <a:endParaRPr lang="fr-FR" dirty="0"/>
          </a:p>
        </p:txBody>
      </p:sp>
      <p:graphicFrame>
        <p:nvGraphicFramePr>
          <p:cNvPr id="4" name="Diagramme 3"/>
          <p:cNvGraphicFramePr/>
          <p:nvPr>
            <p:custDataLst>
              <p:tags r:id="rId3"/>
            </p:custDataLst>
            <p:extLst>
              <p:ext uri="{D42A27DB-BD31-4B8C-83A1-F6EECF244321}">
                <p14:modId xmlns:p14="http://schemas.microsoft.com/office/powerpoint/2010/main" val="4091792310"/>
              </p:ext>
            </p:extLst>
          </p:nvPr>
        </p:nvGraphicFramePr>
        <p:xfrm>
          <a:off x="258539" y="773385"/>
          <a:ext cx="11302738" cy="58325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Espace réservé du pied de page 4"/>
          <p:cNvSpPr>
            <a:spLocks noGrp="1"/>
          </p:cNvSpPr>
          <p:nvPr>
            <p:ph type="ftr" sz="quarter" idx="11"/>
            <p:custDataLst>
              <p:tags r:id="rId4"/>
            </p:custDataLst>
          </p:nvPr>
        </p:nvSpPr>
        <p:spPr>
          <a:xfrm>
            <a:off x="0" y="6512946"/>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3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41C8539E-1EF4-4758-8A99-0C1A2765BD6B}"/>
                                            </p:graphicEl>
                                          </p:spTgt>
                                        </p:tgtEl>
                                        <p:attrNameLst>
                                          <p:attrName>style.visibility</p:attrName>
                                        </p:attrNameLst>
                                      </p:cBhvr>
                                      <p:to>
                                        <p:strVal val="visible"/>
                                      </p:to>
                                    </p:set>
                                    <p:animEffect transition="in" filter="wipe(up)">
                                      <p:cBhvr>
                                        <p:cTn id="7" dur="1000"/>
                                        <p:tgtEl>
                                          <p:spTgt spid="4">
                                            <p:graphicEl>
                                              <a:dgm id="{41C8539E-1EF4-4758-8A99-0C1A2765BD6B}"/>
                                            </p:graphic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
                                            <p:graphicEl>
                                              <a:dgm id="{C6E9C174-E9E6-47DC-9D05-8AA3151FAC41}"/>
                                            </p:graphicEl>
                                          </p:spTgt>
                                        </p:tgtEl>
                                        <p:attrNameLst>
                                          <p:attrName>style.visibility</p:attrName>
                                        </p:attrNameLst>
                                      </p:cBhvr>
                                      <p:to>
                                        <p:strVal val="visible"/>
                                      </p:to>
                                    </p:set>
                                    <p:animEffect transition="in" filter="wipe(up)">
                                      <p:cBhvr>
                                        <p:cTn id="11" dur="1000"/>
                                        <p:tgtEl>
                                          <p:spTgt spid="4">
                                            <p:graphicEl>
                                              <a:dgm id="{C6E9C174-E9E6-47DC-9D05-8AA3151FAC41}"/>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9FD6A157-8C65-4C52-92D5-167553FAE9EC}"/>
                                            </p:graphicEl>
                                          </p:spTgt>
                                        </p:tgtEl>
                                        <p:attrNameLst>
                                          <p:attrName>style.visibility</p:attrName>
                                        </p:attrNameLst>
                                      </p:cBhvr>
                                      <p:to>
                                        <p:strVal val="visible"/>
                                      </p:to>
                                    </p:set>
                                    <p:animEffect transition="in" filter="wipe(up)">
                                      <p:cBhvr>
                                        <p:cTn id="15" dur="1000"/>
                                        <p:tgtEl>
                                          <p:spTgt spid="4">
                                            <p:graphicEl>
                                              <a:dgm id="{9FD6A157-8C65-4C52-92D5-167553FAE9EC}"/>
                                            </p:graphic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
                                            <p:graphicEl>
                                              <a:dgm id="{B3304332-524E-4E90-ADD7-5095649E61E0}"/>
                                            </p:graphicEl>
                                          </p:spTgt>
                                        </p:tgtEl>
                                        <p:attrNameLst>
                                          <p:attrName>style.visibility</p:attrName>
                                        </p:attrNameLst>
                                      </p:cBhvr>
                                      <p:to>
                                        <p:strVal val="visible"/>
                                      </p:to>
                                    </p:set>
                                    <p:animEffect transition="in" filter="wipe(up)">
                                      <p:cBhvr>
                                        <p:cTn id="19" dur="1000"/>
                                        <p:tgtEl>
                                          <p:spTgt spid="4">
                                            <p:graphicEl>
                                              <a:dgm id="{B3304332-524E-4E90-ADD7-5095649E61E0}"/>
                                            </p:graphic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95476D1F-A251-4134-A66C-12D6E4380E43}"/>
                                            </p:graphicEl>
                                          </p:spTgt>
                                        </p:tgtEl>
                                        <p:attrNameLst>
                                          <p:attrName>style.visibility</p:attrName>
                                        </p:attrNameLst>
                                      </p:cBhvr>
                                      <p:to>
                                        <p:strVal val="visible"/>
                                      </p:to>
                                    </p:set>
                                    <p:animEffect transition="in" filter="wipe(up)">
                                      <p:cBhvr>
                                        <p:cTn id="23" dur="1000"/>
                                        <p:tgtEl>
                                          <p:spTgt spid="4">
                                            <p:graphicEl>
                                              <a:dgm id="{95476D1F-A251-4134-A66C-12D6E4380E43}"/>
                                            </p:graphic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
                                            <p:graphicEl>
                                              <a:dgm id="{324499E5-FF93-4B1C-9B5A-0FAF9D488E65}"/>
                                            </p:graphicEl>
                                          </p:spTgt>
                                        </p:tgtEl>
                                        <p:attrNameLst>
                                          <p:attrName>style.visibility</p:attrName>
                                        </p:attrNameLst>
                                      </p:cBhvr>
                                      <p:to>
                                        <p:strVal val="visible"/>
                                      </p:to>
                                    </p:set>
                                    <p:animEffect transition="in" filter="wipe(up)">
                                      <p:cBhvr>
                                        <p:cTn id="27" dur="1000"/>
                                        <p:tgtEl>
                                          <p:spTgt spid="4">
                                            <p:graphicEl>
                                              <a:dgm id="{324499E5-FF93-4B1C-9B5A-0FAF9D488E65}"/>
                                            </p:graphic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72C4B62C-3E19-4BE7-B66C-A1CB0B84FC0E}"/>
                                            </p:graphicEl>
                                          </p:spTgt>
                                        </p:tgtEl>
                                        <p:attrNameLst>
                                          <p:attrName>style.visibility</p:attrName>
                                        </p:attrNameLst>
                                      </p:cBhvr>
                                      <p:to>
                                        <p:strVal val="visible"/>
                                      </p:to>
                                    </p:set>
                                    <p:animEffect transition="in" filter="wipe(up)">
                                      <p:cBhvr>
                                        <p:cTn id="31" dur="1000"/>
                                        <p:tgtEl>
                                          <p:spTgt spid="4">
                                            <p:graphicEl>
                                              <a:dgm id="{72C4B62C-3E19-4BE7-B66C-A1CB0B84FC0E}"/>
                                            </p:graphic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4">
                                            <p:graphicEl>
                                              <a:dgm id="{C621AC8C-86B7-4AA1-94AD-FFCDD5232542}"/>
                                            </p:graphicEl>
                                          </p:spTgt>
                                        </p:tgtEl>
                                        <p:attrNameLst>
                                          <p:attrName>style.visibility</p:attrName>
                                        </p:attrNameLst>
                                      </p:cBhvr>
                                      <p:to>
                                        <p:strVal val="visible"/>
                                      </p:to>
                                    </p:set>
                                    <p:animEffect transition="in" filter="wipe(up)">
                                      <p:cBhvr>
                                        <p:cTn id="35" dur="1000"/>
                                        <p:tgtEl>
                                          <p:spTgt spid="4">
                                            <p:graphicEl>
                                              <a:dgm id="{C621AC8C-86B7-4AA1-94AD-FFCDD5232542}"/>
                                            </p:graphicEl>
                                          </p:spTgt>
                                        </p:tgtEl>
                                      </p:cBhvr>
                                    </p:animEffect>
                                  </p:childTnLst>
                                </p:cTn>
                              </p:par>
                            </p:childTnLst>
                          </p:cTn>
                        </p:par>
                        <p:par>
                          <p:cTn id="36" fill="hold">
                            <p:stCondLst>
                              <p:cond delay="8000"/>
                            </p:stCondLst>
                            <p:childTnLst>
                              <p:par>
                                <p:cTn id="37" presetID="22" presetClass="entr" presetSubtype="1" fill="hold" grpId="0" nodeType="afterEffect">
                                  <p:stCondLst>
                                    <p:cond delay="0"/>
                                  </p:stCondLst>
                                  <p:childTnLst>
                                    <p:set>
                                      <p:cBhvr>
                                        <p:cTn id="38" dur="1" fill="hold">
                                          <p:stCondLst>
                                            <p:cond delay="0"/>
                                          </p:stCondLst>
                                        </p:cTn>
                                        <p:tgtEl>
                                          <p:spTgt spid="4">
                                            <p:graphicEl>
                                              <a:dgm id="{F74E564C-7E18-4332-B8F1-B896234B7E83}"/>
                                            </p:graphicEl>
                                          </p:spTgt>
                                        </p:tgtEl>
                                        <p:attrNameLst>
                                          <p:attrName>style.visibility</p:attrName>
                                        </p:attrNameLst>
                                      </p:cBhvr>
                                      <p:to>
                                        <p:strVal val="visible"/>
                                      </p:to>
                                    </p:set>
                                    <p:animEffect transition="in" filter="wipe(up)">
                                      <p:cBhvr>
                                        <p:cTn id="39" dur="1000"/>
                                        <p:tgtEl>
                                          <p:spTgt spid="4">
                                            <p:graphicEl>
                                              <a:dgm id="{F74E564C-7E18-4332-B8F1-B896234B7E83}"/>
                                            </p:graphicEl>
                                          </p:spTgt>
                                        </p:tgtEl>
                                      </p:cBhvr>
                                    </p:animEffect>
                                  </p:childTnLst>
                                </p:cTn>
                              </p:par>
                            </p:childTnLst>
                          </p:cTn>
                        </p:par>
                        <p:par>
                          <p:cTn id="40" fill="hold">
                            <p:stCondLst>
                              <p:cond delay="9000"/>
                            </p:stCondLst>
                            <p:childTnLst>
                              <p:par>
                                <p:cTn id="41" presetID="22" presetClass="entr" presetSubtype="1" fill="hold" grpId="0" nodeType="afterEffect">
                                  <p:stCondLst>
                                    <p:cond delay="0"/>
                                  </p:stCondLst>
                                  <p:childTnLst>
                                    <p:set>
                                      <p:cBhvr>
                                        <p:cTn id="42" dur="1" fill="hold">
                                          <p:stCondLst>
                                            <p:cond delay="0"/>
                                          </p:stCondLst>
                                        </p:cTn>
                                        <p:tgtEl>
                                          <p:spTgt spid="4">
                                            <p:graphicEl>
                                              <a:dgm id="{49D2BBC9-20F7-457F-ADB4-DE3A7ABF6D4D}"/>
                                            </p:graphicEl>
                                          </p:spTgt>
                                        </p:tgtEl>
                                        <p:attrNameLst>
                                          <p:attrName>style.visibility</p:attrName>
                                        </p:attrNameLst>
                                      </p:cBhvr>
                                      <p:to>
                                        <p:strVal val="visible"/>
                                      </p:to>
                                    </p:set>
                                    <p:animEffect transition="in" filter="wipe(up)">
                                      <p:cBhvr>
                                        <p:cTn id="43" dur="1000"/>
                                        <p:tgtEl>
                                          <p:spTgt spid="4">
                                            <p:graphicEl>
                                              <a:dgm id="{49D2BBC9-20F7-457F-ADB4-DE3A7ABF6D4D}"/>
                                            </p:graphicEl>
                                          </p:spTgt>
                                        </p:tgtEl>
                                      </p:cBhvr>
                                    </p:animEffect>
                                  </p:childTnLst>
                                </p:cTn>
                              </p:par>
                            </p:childTnLst>
                          </p:cTn>
                        </p:par>
                        <p:par>
                          <p:cTn id="44" fill="hold">
                            <p:stCondLst>
                              <p:cond delay="10000"/>
                            </p:stCondLst>
                            <p:childTnLst>
                              <p:par>
                                <p:cTn id="45" presetID="22" presetClass="entr" presetSubtype="1" fill="hold" grpId="0" nodeType="afterEffect">
                                  <p:stCondLst>
                                    <p:cond delay="0"/>
                                  </p:stCondLst>
                                  <p:childTnLst>
                                    <p:set>
                                      <p:cBhvr>
                                        <p:cTn id="46" dur="1" fill="hold">
                                          <p:stCondLst>
                                            <p:cond delay="0"/>
                                          </p:stCondLst>
                                        </p:cTn>
                                        <p:tgtEl>
                                          <p:spTgt spid="4">
                                            <p:graphicEl>
                                              <a:dgm id="{019BDC50-3982-4842-A6F5-5589430B1D8F}"/>
                                            </p:graphicEl>
                                          </p:spTgt>
                                        </p:tgtEl>
                                        <p:attrNameLst>
                                          <p:attrName>style.visibility</p:attrName>
                                        </p:attrNameLst>
                                      </p:cBhvr>
                                      <p:to>
                                        <p:strVal val="visible"/>
                                      </p:to>
                                    </p:set>
                                    <p:animEffect transition="in" filter="wipe(up)">
                                      <p:cBhvr>
                                        <p:cTn id="47" dur="1000"/>
                                        <p:tgtEl>
                                          <p:spTgt spid="4">
                                            <p:graphicEl>
                                              <a:dgm id="{019BDC50-3982-4842-A6F5-5589430B1D8F}"/>
                                            </p:graphicEl>
                                          </p:spTgt>
                                        </p:tgtEl>
                                      </p:cBhvr>
                                    </p:animEffect>
                                  </p:childTnLst>
                                </p:cTn>
                              </p:par>
                            </p:childTnLst>
                          </p:cTn>
                        </p:par>
                        <p:par>
                          <p:cTn id="48" fill="hold">
                            <p:stCondLst>
                              <p:cond delay="11000"/>
                            </p:stCondLst>
                            <p:childTnLst>
                              <p:par>
                                <p:cTn id="49" presetID="22" presetClass="entr" presetSubtype="1" fill="hold" grpId="0" nodeType="afterEffect">
                                  <p:stCondLst>
                                    <p:cond delay="0"/>
                                  </p:stCondLst>
                                  <p:childTnLst>
                                    <p:set>
                                      <p:cBhvr>
                                        <p:cTn id="50" dur="1" fill="hold">
                                          <p:stCondLst>
                                            <p:cond delay="0"/>
                                          </p:stCondLst>
                                        </p:cTn>
                                        <p:tgtEl>
                                          <p:spTgt spid="4">
                                            <p:graphicEl>
                                              <a:dgm id="{6F8610B5-19F4-466B-B599-FC341ECED418}"/>
                                            </p:graphicEl>
                                          </p:spTgt>
                                        </p:tgtEl>
                                        <p:attrNameLst>
                                          <p:attrName>style.visibility</p:attrName>
                                        </p:attrNameLst>
                                      </p:cBhvr>
                                      <p:to>
                                        <p:strVal val="visible"/>
                                      </p:to>
                                    </p:set>
                                    <p:animEffect transition="in" filter="wipe(up)">
                                      <p:cBhvr>
                                        <p:cTn id="51" dur="1000"/>
                                        <p:tgtEl>
                                          <p:spTgt spid="4">
                                            <p:graphicEl>
                                              <a:dgm id="{6F8610B5-19F4-466B-B599-FC341ECED418}"/>
                                            </p:graphicEl>
                                          </p:spTgt>
                                        </p:tgtEl>
                                      </p:cBhvr>
                                    </p:animEffect>
                                  </p:childTnLst>
                                </p:cTn>
                              </p:par>
                            </p:childTnLst>
                          </p:cTn>
                        </p:par>
                        <p:par>
                          <p:cTn id="52" fill="hold">
                            <p:stCondLst>
                              <p:cond delay="12000"/>
                            </p:stCondLst>
                            <p:childTnLst>
                              <p:par>
                                <p:cTn id="53" presetID="22" presetClass="entr" presetSubtype="1" fill="hold" grpId="0" nodeType="afterEffect">
                                  <p:stCondLst>
                                    <p:cond delay="0"/>
                                  </p:stCondLst>
                                  <p:childTnLst>
                                    <p:set>
                                      <p:cBhvr>
                                        <p:cTn id="54" dur="1" fill="hold">
                                          <p:stCondLst>
                                            <p:cond delay="0"/>
                                          </p:stCondLst>
                                        </p:cTn>
                                        <p:tgtEl>
                                          <p:spTgt spid="4">
                                            <p:graphicEl>
                                              <a:dgm id="{97EA63DD-C3BE-476F-8998-7223502F2036}"/>
                                            </p:graphicEl>
                                          </p:spTgt>
                                        </p:tgtEl>
                                        <p:attrNameLst>
                                          <p:attrName>style.visibility</p:attrName>
                                        </p:attrNameLst>
                                      </p:cBhvr>
                                      <p:to>
                                        <p:strVal val="visible"/>
                                      </p:to>
                                    </p:set>
                                    <p:animEffect transition="in" filter="wipe(up)">
                                      <p:cBhvr>
                                        <p:cTn id="55" dur="1000"/>
                                        <p:tgtEl>
                                          <p:spTgt spid="4">
                                            <p:graphicEl>
                                              <a:dgm id="{97EA63DD-C3BE-476F-8998-7223502F2036}"/>
                                            </p:graphicEl>
                                          </p:spTgt>
                                        </p:tgtEl>
                                      </p:cBhvr>
                                    </p:animEffect>
                                  </p:childTnLst>
                                </p:cTn>
                              </p:par>
                            </p:childTnLst>
                          </p:cTn>
                        </p:par>
                        <p:par>
                          <p:cTn id="56" fill="hold">
                            <p:stCondLst>
                              <p:cond delay="13000"/>
                            </p:stCondLst>
                            <p:childTnLst>
                              <p:par>
                                <p:cTn id="57" presetID="22" presetClass="entr" presetSubtype="1" fill="hold" grpId="0" nodeType="afterEffect">
                                  <p:stCondLst>
                                    <p:cond delay="0"/>
                                  </p:stCondLst>
                                  <p:childTnLst>
                                    <p:set>
                                      <p:cBhvr>
                                        <p:cTn id="58" dur="1" fill="hold">
                                          <p:stCondLst>
                                            <p:cond delay="0"/>
                                          </p:stCondLst>
                                        </p:cTn>
                                        <p:tgtEl>
                                          <p:spTgt spid="4">
                                            <p:graphicEl>
                                              <a:dgm id="{BA271C43-8585-477E-8950-FFCBBB3628D3}"/>
                                            </p:graphicEl>
                                          </p:spTgt>
                                        </p:tgtEl>
                                        <p:attrNameLst>
                                          <p:attrName>style.visibility</p:attrName>
                                        </p:attrNameLst>
                                      </p:cBhvr>
                                      <p:to>
                                        <p:strVal val="visible"/>
                                      </p:to>
                                    </p:set>
                                    <p:animEffect transition="in" filter="wipe(up)">
                                      <p:cBhvr>
                                        <p:cTn id="59" dur="1000"/>
                                        <p:tgtEl>
                                          <p:spTgt spid="4">
                                            <p:graphicEl>
                                              <a:dgm id="{BA271C43-8585-477E-8950-FFCBBB3628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avec flèche 12"/>
          <p:cNvCxnSpPr/>
          <p:nvPr>
            <p:custDataLst>
              <p:tags r:id="rId1"/>
            </p:custDataLst>
          </p:nvPr>
        </p:nvCxnSpPr>
        <p:spPr>
          <a:xfrm>
            <a:off x="3170583" y="4054209"/>
            <a:ext cx="4094741" cy="2058356"/>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custDataLst>
              <p:tags r:id="rId2"/>
            </p:custDataLst>
          </p:nvPr>
        </p:nvCxnSpPr>
        <p:spPr>
          <a:xfrm>
            <a:off x="3260035" y="5029200"/>
            <a:ext cx="4055165" cy="139148"/>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custDataLst>
              <p:tags r:id="rId3"/>
            </p:custDataLst>
          </p:nvPr>
        </p:nvCxnSpPr>
        <p:spPr>
          <a:xfrm flipV="1">
            <a:off x="3170583" y="4071162"/>
            <a:ext cx="4144617" cy="1683595"/>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custDataLst>
              <p:tags r:id="rId4"/>
            </p:custDataLst>
          </p:nvPr>
        </p:nvCxnSpPr>
        <p:spPr>
          <a:xfrm flipV="1">
            <a:off x="3170583" y="4738370"/>
            <a:ext cx="4144617" cy="1273071"/>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custDataLst>
              <p:tags r:id="rId5"/>
            </p:custDataLst>
          </p:nvPr>
        </p:nvCxnSpPr>
        <p:spPr>
          <a:xfrm flipV="1">
            <a:off x="3170583" y="5435897"/>
            <a:ext cx="4144617" cy="676668"/>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custDataLst>
              <p:tags r:id="rId6"/>
            </p:custDataLst>
          </p:nvPr>
        </p:nvCxnSpPr>
        <p:spPr>
          <a:xfrm flipV="1">
            <a:off x="3170583" y="3319375"/>
            <a:ext cx="4144617" cy="2256477"/>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custDataLst>
              <p:tags r:id="rId7"/>
            </p:custDataLst>
          </p:nvPr>
        </p:nvSpPr>
        <p:spPr>
          <a:xfrm>
            <a:off x="1036322" y="262956"/>
            <a:ext cx="10351752" cy="1056798"/>
          </a:xfrm>
          <a:solidFill>
            <a:schemeClr val="accent2">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1 : Déterminer </a:t>
            </a:r>
            <a:r>
              <a:rPr lang="fr-FR" sz="2800" dirty="0">
                <a:effectLst>
                  <a:outerShdw blurRad="38100" dist="38100" dir="2700000" algn="tl">
                    <a:srgbClr val="000000">
                      <a:alpha val="43137"/>
                    </a:srgbClr>
                  </a:outerShdw>
                </a:effectLst>
              </a:rPr>
              <a:t>les domaines du socle prioritaire pour chaque </a:t>
            </a:r>
            <a:r>
              <a:rPr lang="fr-FR" sz="2800" dirty="0" smtClean="0">
                <a:effectLst>
                  <a:outerShdw blurRad="38100" dist="38100" dir="2700000" algn="tl">
                    <a:srgbClr val="000000">
                      <a:alpha val="43137"/>
                    </a:srgbClr>
                  </a:outerShdw>
                </a:effectLst>
              </a:rPr>
              <a:t>niveau</a:t>
            </a:r>
            <a:endParaRPr lang="fr-FR" sz="28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8"/>
            </p:custDataLst>
          </p:nvPr>
        </p:nvSpPr>
        <p:spPr>
          <a:xfrm>
            <a:off x="744091" y="1319754"/>
            <a:ext cx="10822597" cy="942823"/>
          </a:xfrm>
        </p:spPr>
        <p:txBody>
          <a:bodyPr>
            <a:normAutofit lnSpcReduction="10000"/>
          </a:bodyPr>
          <a:lstStyle/>
          <a:p>
            <a:endParaRPr lang="fr-FR" cap="none" dirty="0" smtClean="0">
              <a:solidFill>
                <a:schemeClr val="tx1"/>
              </a:solidFill>
            </a:endParaRPr>
          </a:p>
          <a:p>
            <a:r>
              <a:rPr lang="fr-FR" cap="none" dirty="0" smtClean="0">
                <a:solidFill>
                  <a:schemeClr val="tx1"/>
                </a:solidFill>
              </a:rPr>
              <a:t>Par exemple : </a:t>
            </a:r>
            <a:endParaRPr lang="fr-FR" cap="none" dirty="0">
              <a:solidFill>
                <a:schemeClr val="tx1"/>
              </a:solidFill>
            </a:endParaRPr>
          </a:p>
        </p:txBody>
      </p:sp>
      <p:sp>
        <p:nvSpPr>
          <p:cNvPr id="4" name="Espace réservé du pied de page 3"/>
          <p:cNvSpPr>
            <a:spLocks noGrp="1"/>
          </p:cNvSpPr>
          <p:nvPr>
            <p:ph type="ftr" sz="quarter" idx="11"/>
            <p:custDataLst>
              <p:tags r:id="rId9"/>
            </p:custDataLst>
          </p:nvPr>
        </p:nvSpPr>
        <p:spPr>
          <a:xfrm>
            <a:off x="0" y="6492875"/>
            <a:ext cx="6672887" cy="365125"/>
          </a:xfrm>
        </p:spPr>
        <p:txBody>
          <a:bodyPr/>
          <a:lstStyle/>
          <a:p>
            <a:r>
              <a:rPr lang="fr-FR" dirty="0" smtClean="0"/>
              <a:t>LABROSSE Franck - franck.labrosse@ac-rouen.fr</a:t>
            </a:r>
            <a:endParaRPr lang="fr-FR" dirty="0"/>
          </a:p>
        </p:txBody>
      </p:sp>
      <p:graphicFrame>
        <p:nvGraphicFramePr>
          <p:cNvPr id="5" name="Tableau 4"/>
          <p:cNvGraphicFramePr>
            <a:graphicFrameLocks noGrp="1"/>
          </p:cNvGraphicFramePr>
          <p:nvPr>
            <p:custDataLst>
              <p:tags r:id="rId10"/>
            </p:custDataLst>
            <p:extLst>
              <p:ext uri="{D42A27DB-BD31-4B8C-83A1-F6EECF244321}">
                <p14:modId xmlns:p14="http://schemas.microsoft.com/office/powerpoint/2010/main" val="3537677292"/>
              </p:ext>
            </p:extLst>
          </p:nvPr>
        </p:nvGraphicFramePr>
        <p:xfrm>
          <a:off x="7315200" y="2379133"/>
          <a:ext cx="4251487" cy="4216872"/>
        </p:xfrm>
        <a:graphic>
          <a:graphicData uri="http://schemas.openxmlformats.org/drawingml/2006/table">
            <a:tbl>
              <a:tblPr firstRow="1" bandRow="1">
                <a:tableStyleId>{21E4AEA4-8DFA-4A89-87EB-49C32662AFE0}</a:tableStyleId>
              </a:tblPr>
              <a:tblGrid>
                <a:gridCol w="4251487"/>
              </a:tblGrid>
              <a:tr h="547281">
                <a:tc>
                  <a:txBody>
                    <a:bodyPr/>
                    <a:lstStyle/>
                    <a:p>
                      <a:pPr algn="ctr"/>
                      <a:r>
                        <a:rPr lang="fr-FR" sz="2000" dirty="0" smtClean="0">
                          <a:solidFill>
                            <a:schemeClr val="tx1"/>
                          </a:solidFill>
                        </a:rPr>
                        <a:t>Domaines</a:t>
                      </a:r>
                      <a:r>
                        <a:rPr lang="fr-FR" sz="2000" baseline="0" dirty="0" smtClean="0">
                          <a:solidFill>
                            <a:schemeClr val="tx1"/>
                          </a:solidFill>
                        </a:rPr>
                        <a:t> du socle commun</a:t>
                      </a:r>
                      <a:endParaRPr lang="fr-FR" sz="2000" dirty="0">
                        <a:solidFill>
                          <a:schemeClr val="tx1"/>
                        </a:solidFill>
                      </a:endParaRPr>
                    </a:p>
                  </a:txBody>
                  <a:tcPr anchor="ctr"/>
                </a:tc>
              </a:tr>
              <a:tr h="674557">
                <a:tc>
                  <a:txBody>
                    <a:bodyPr/>
                    <a:lstStyle/>
                    <a:p>
                      <a:pPr algn="ctr">
                        <a:lnSpc>
                          <a:spcPct val="150000"/>
                        </a:lnSpc>
                        <a:spcBef>
                          <a:spcPts val="600"/>
                        </a:spcBef>
                        <a:spcAft>
                          <a:spcPts val="600"/>
                        </a:spcAft>
                      </a:pPr>
                      <a:r>
                        <a:rPr lang="fr-FR" sz="1800" dirty="0">
                          <a:solidFill>
                            <a:schemeClr val="tx1"/>
                          </a:solidFill>
                          <a:effectLst/>
                        </a:rPr>
                        <a:t>Des langages pour penser et communiquer</a:t>
                      </a:r>
                      <a:endPar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74557">
                <a:tc>
                  <a:txBody>
                    <a:bodyPr/>
                    <a:lstStyle/>
                    <a:p>
                      <a:pPr algn="ctr">
                        <a:lnSpc>
                          <a:spcPct val="150000"/>
                        </a:lnSpc>
                        <a:spcBef>
                          <a:spcPts val="600"/>
                        </a:spcBef>
                        <a:spcAft>
                          <a:spcPts val="600"/>
                        </a:spcAft>
                      </a:pPr>
                      <a:r>
                        <a:rPr lang="fr-FR" sz="1800" dirty="0">
                          <a:solidFill>
                            <a:schemeClr val="tx1"/>
                          </a:solidFill>
                          <a:effectLst/>
                        </a:rPr>
                        <a:t>Les méthodes et outils pour apprendre</a:t>
                      </a:r>
                      <a:endPar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74557">
                <a:tc>
                  <a:txBody>
                    <a:bodyPr/>
                    <a:lstStyle/>
                    <a:p>
                      <a:pPr algn="ctr">
                        <a:lnSpc>
                          <a:spcPct val="150000"/>
                        </a:lnSpc>
                        <a:spcBef>
                          <a:spcPts val="600"/>
                        </a:spcBef>
                        <a:spcAft>
                          <a:spcPts val="600"/>
                        </a:spcAft>
                      </a:pPr>
                      <a:r>
                        <a:rPr lang="fr-FR" sz="1800" dirty="0">
                          <a:solidFill>
                            <a:schemeClr val="tx1"/>
                          </a:solidFill>
                          <a:effectLst/>
                        </a:rPr>
                        <a:t>La formation de la personne et du citoyen</a:t>
                      </a:r>
                      <a:endPar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74557">
                <a:tc>
                  <a:txBody>
                    <a:bodyPr/>
                    <a:lstStyle/>
                    <a:p>
                      <a:pPr algn="ctr">
                        <a:lnSpc>
                          <a:spcPct val="150000"/>
                        </a:lnSpc>
                        <a:spcBef>
                          <a:spcPts val="600"/>
                        </a:spcBef>
                        <a:spcAft>
                          <a:spcPts val="600"/>
                        </a:spcAft>
                      </a:pPr>
                      <a:r>
                        <a:rPr lang="fr-FR" sz="1800" dirty="0">
                          <a:solidFill>
                            <a:schemeClr val="tx1"/>
                          </a:solidFill>
                          <a:effectLst/>
                        </a:rPr>
                        <a:t>Les systèmes naturels et les systèmes techniques</a:t>
                      </a:r>
                      <a:endPar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674557">
                <a:tc>
                  <a:txBody>
                    <a:bodyPr/>
                    <a:lstStyle/>
                    <a:p>
                      <a:pPr algn="ctr">
                        <a:lnSpc>
                          <a:spcPct val="150000"/>
                        </a:lnSpc>
                        <a:spcBef>
                          <a:spcPts val="600"/>
                        </a:spcBef>
                        <a:spcAft>
                          <a:spcPts val="600"/>
                        </a:spcAft>
                      </a:pPr>
                      <a:r>
                        <a:rPr lang="fr-FR" sz="1800" dirty="0">
                          <a:solidFill>
                            <a:schemeClr val="tx1"/>
                          </a:solidFill>
                          <a:effectLst/>
                        </a:rPr>
                        <a:t>Les représentations du monde et de l’activité humaine</a:t>
                      </a:r>
                      <a:endParaRPr lang="fr-FR"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pic>
        <p:nvPicPr>
          <p:cNvPr id="6" name="Picture 10" descr="https://licensebuttons.net/l/by-nc/3.0/88x31.png"/>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au 6"/>
          <p:cNvGraphicFramePr>
            <a:graphicFrameLocks noGrp="1"/>
          </p:cNvGraphicFramePr>
          <p:nvPr>
            <p:custDataLst>
              <p:tags r:id="rId12"/>
            </p:custDataLst>
            <p:extLst>
              <p:ext uri="{D42A27DB-BD31-4B8C-83A1-F6EECF244321}">
                <p14:modId xmlns:p14="http://schemas.microsoft.com/office/powerpoint/2010/main" val="3090389787"/>
              </p:ext>
            </p:extLst>
          </p:nvPr>
        </p:nvGraphicFramePr>
        <p:xfrm>
          <a:off x="610175" y="2376552"/>
          <a:ext cx="2726268" cy="3922649"/>
        </p:xfrm>
        <a:graphic>
          <a:graphicData uri="http://schemas.openxmlformats.org/drawingml/2006/table">
            <a:tbl>
              <a:tblPr firstRow="1" bandRow="1">
                <a:tableStyleId>{21E4AEA4-8DFA-4A89-87EB-49C32662AFE0}</a:tableStyleId>
              </a:tblPr>
              <a:tblGrid>
                <a:gridCol w="2726268"/>
              </a:tblGrid>
              <a:tr h="1087076">
                <a:tc>
                  <a:txBody>
                    <a:bodyPr/>
                    <a:lstStyle/>
                    <a:p>
                      <a:pPr algn="ctr"/>
                      <a:r>
                        <a:rPr lang="fr-FR" sz="2000" dirty="0" smtClean="0">
                          <a:solidFill>
                            <a:schemeClr val="tx1"/>
                          </a:solidFill>
                        </a:rPr>
                        <a:t>Niveau de classe</a:t>
                      </a:r>
                      <a:endParaRPr lang="fr-FR" sz="2000" dirty="0">
                        <a:solidFill>
                          <a:schemeClr val="tx1"/>
                        </a:solidFill>
                      </a:endParaRPr>
                    </a:p>
                  </a:txBody>
                  <a:tcPr anchor="ctr"/>
                </a:tc>
              </a:tr>
              <a:tr h="945191">
                <a:tc>
                  <a:txBody>
                    <a:bodyPr/>
                    <a:lstStyle/>
                    <a:p>
                      <a:pPr algn="ctr">
                        <a:lnSpc>
                          <a:spcPct val="150000"/>
                        </a:lnSpc>
                        <a:spcBef>
                          <a:spcPts val="600"/>
                        </a:spcBef>
                        <a:spcAft>
                          <a:spcPts val="600"/>
                        </a:spcAft>
                      </a:pPr>
                      <a:r>
                        <a:rPr lang="fr-FR" sz="3600" dirty="0" smtClean="0">
                          <a:solidFill>
                            <a:schemeClr val="tx1"/>
                          </a:solidFill>
                          <a:effectLst/>
                          <a:latin typeface="+mn-lt"/>
                          <a:ea typeface="+mn-ea"/>
                          <a:cs typeface="+mn-cs"/>
                        </a:rPr>
                        <a:t>5</a:t>
                      </a:r>
                      <a:r>
                        <a:rPr lang="fr-FR" sz="3600" baseline="30000" dirty="0" smtClean="0">
                          <a:solidFill>
                            <a:schemeClr val="tx1"/>
                          </a:solidFill>
                          <a:effectLst/>
                          <a:latin typeface="+mn-lt"/>
                          <a:ea typeface="+mn-ea"/>
                          <a:cs typeface="+mn-cs"/>
                        </a:rPr>
                        <a:t>ème</a:t>
                      </a:r>
                      <a:endParaRPr lang="fr-FR"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945191">
                <a:tc>
                  <a:txBody>
                    <a:bodyPr/>
                    <a:lstStyle/>
                    <a:p>
                      <a:pPr algn="ctr">
                        <a:lnSpc>
                          <a:spcPct val="150000"/>
                        </a:lnSpc>
                        <a:spcBef>
                          <a:spcPts val="600"/>
                        </a:spcBef>
                        <a:spcAft>
                          <a:spcPts val="600"/>
                        </a:spcAft>
                      </a:pPr>
                      <a:r>
                        <a:rPr lang="fr-FR" sz="3600" dirty="0" smtClean="0">
                          <a:solidFill>
                            <a:schemeClr val="tx1"/>
                          </a:solidFill>
                          <a:effectLst/>
                        </a:rPr>
                        <a:t>4</a:t>
                      </a:r>
                      <a:r>
                        <a:rPr lang="fr-FR" sz="3600" baseline="30000" dirty="0" smtClean="0">
                          <a:solidFill>
                            <a:schemeClr val="tx1"/>
                          </a:solidFill>
                          <a:effectLst/>
                        </a:rPr>
                        <a:t>ème</a:t>
                      </a:r>
                      <a:endParaRPr lang="fr-FR"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r h="945191">
                <a:tc>
                  <a:txBody>
                    <a:bodyPr/>
                    <a:lstStyle/>
                    <a:p>
                      <a:pPr algn="ctr">
                        <a:lnSpc>
                          <a:spcPct val="150000"/>
                        </a:lnSpc>
                        <a:spcBef>
                          <a:spcPts val="600"/>
                        </a:spcBef>
                        <a:spcAft>
                          <a:spcPts val="600"/>
                        </a:spcAft>
                      </a:pPr>
                      <a:r>
                        <a:rPr lang="fr-FR" sz="3600" dirty="0" smtClean="0">
                          <a:solidFill>
                            <a:schemeClr val="tx1"/>
                          </a:solidFill>
                          <a:effectLst/>
                        </a:rPr>
                        <a:t>3</a:t>
                      </a:r>
                      <a:r>
                        <a:rPr lang="fr-FR" sz="3600" baseline="30000" dirty="0" smtClean="0">
                          <a:solidFill>
                            <a:schemeClr val="tx1"/>
                          </a:solidFill>
                          <a:effectLst/>
                        </a:rPr>
                        <a:t>ème</a:t>
                      </a:r>
                      <a:r>
                        <a:rPr lang="fr-FR" sz="3600" dirty="0" smtClean="0">
                          <a:solidFill>
                            <a:schemeClr val="tx1"/>
                          </a:solidFill>
                          <a:effectLst/>
                        </a:rPr>
                        <a:t> </a:t>
                      </a:r>
                      <a:endParaRPr lang="fr-FR" sz="3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cxnSp>
        <p:nvCxnSpPr>
          <p:cNvPr id="9" name="Connecteur droit avec flèche 8"/>
          <p:cNvCxnSpPr/>
          <p:nvPr>
            <p:custDataLst>
              <p:tags r:id="rId13"/>
            </p:custDataLst>
          </p:nvPr>
        </p:nvCxnSpPr>
        <p:spPr>
          <a:xfrm flipV="1">
            <a:off x="3336443" y="3044274"/>
            <a:ext cx="3978757" cy="646578"/>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custDataLst>
              <p:tags r:id="rId14"/>
            </p:custDataLst>
          </p:nvPr>
        </p:nvCxnSpPr>
        <p:spPr>
          <a:xfrm flipV="1">
            <a:off x="3336443" y="3875304"/>
            <a:ext cx="3978757" cy="6493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5" idx="1"/>
          </p:cNvCxnSpPr>
          <p:nvPr>
            <p:custDataLst>
              <p:tags r:id="rId15"/>
            </p:custDataLst>
          </p:nvPr>
        </p:nvCxnSpPr>
        <p:spPr>
          <a:xfrm flipV="1">
            <a:off x="3336443" y="4487569"/>
            <a:ext cx="3978757" cy="33230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5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0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0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6322" y="262956"/>
            <a:ext cx="10351752" cy="1056798"/>
          </a:xfrm>
          <a:solidFill>
            <a:schemeClr val="accent2">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1 : Déterminer </a:t>
            </a:r>
            <a:r>
              <a:rPr lang="fr-FR" sz="2800" dirty="0">
                <a:effectLst>
                  <a:outerShdw blurRad="38100" dist="38100" dir="2700000" algn="tl">
                    <a:srgbClr val="000000">
                      <a:alpha val="43137"/>
                    </a:srgbClr>
                  </a:outerShdw>
                </a:effectLst>
              </a:rPr>
              <a:t>les </a:t>
            </a:r>
            <a:r>
              <a:rPr lang="fr-FR" sz="2800" dirty="0">
                <a:solidFill>
                  <a:srgbClr val="FF0000"/>
                </a:solidFill>
                <a:effectLst>
                  <a:outerShdw blurRad="38100" dist="38100" dir="2700000" algn="tl">
                    <a:srgbClr val="000000">
                      <a:alpha val="43137"/>
                    </a:srgbClr>
                  </a:outerShdw>
                </a:effectLst>
              </a:rPr>
              <a:t>domaines du socle</a:t>
            </a:r>
            <a:r>
              <a:rPr lang="fr-FR" sz="2800" dirty="0">
                <a:effectLst>
                  <a:outerShdw blurRad="38100" dist="38100" dir="2700000" algn="tl">
                    <a:srgbClr val="000000">
                      <a:alpha val="43137"/>
                    </a:srgbClr>
                  </a:outerShdw>
                </a:effectLst>
              </a:rPr>
              <a:t> </a:t>
            </a:r>
            <a:r>
              <a:rPr lang="fr-FR" sz="2800" dirty="0" smtClean="0">
                <a:effectLst>
                  <a:outerShdw blurRad="38100" dist="38100" dir="2700000" algn="tl">
                    <a:srgbClr val="000000">
                      <a:alpha val="43137"/>
                    </a:srgbClr>
                  </a:outerShdw>
                </a:effectLst>
              </a:rPr>
              <a:t>prioritaires </a:t>
            </a:r>
            <a:r>
              <a:rPr lang="fr-FR" sz="2800" dirty="0">
                <a:effectLst>
                  <a:outerShdw blurRad="38100" dist="38100" dir="2700000" algn="tl">
                    <a:srgbClr val="000000">
                      <a:alpha val="43137"/>
                    </a:srgbClr>
                  </a:outerShdw>
                </a:effectLst>
              </a:rPr>
              <a:t>pour chaque </a:t>
            </a:r>
            <a:r>
              <a:rPr lang="fr-FR" sz="2800" dirty="0" smtClean="0">
                <a:effectLst>
                  <a:outerShdw blurRad="38100" dist="38100" dir="2700000" algn="tl">
                    <a:srgbClr val="000000">
                      <a:alpha val="43137"/>
                    </a:srgbClr>
                  </a:outerShdw>
                </a:effectLst>
              </a:rPr>
              <a:t>niveau</a:t>
            </a:r>
            <a:endParaRPr lang="fr-FR" sz="2800" dirty="0">
              <a:effectLst>
                <a:outerShdw blurRad="38100" dist="38100" dir="2700000" algn="tl">
                  <a:srgbClr val="000000">
                    <a:alpha val="43137"/>
                  </a:srgbClr>
                </a:outerShdw>
              </a:effectLst>
            </a:endParaRPr>
          </a:p>
        </p:txBody>
      </p:sp>
      <p:sp>
        <p:nvSpPr>
          <p:cNvPr id="3" name="Espace réservé du texte 2"/>
          <p:cNvSpPr>
            <a:spLocks noGrp="1"/>
          </p:cNvSpPr>
          <p:nvPr>
            <p:ph type="body" idx="1"/>
            <p:custDataLst>
              <p:tags r:id="rId2"/>
            </p:custDataLst>
          </p:nvPr>
        </p:nvSpPr>
        <p:spPr>
          <a:xfrm>
            <a:off x="506895" y="1319754"/>
            <a:ext cx="11479696" cy="416407"/>
          </a:xfrm>
        </p:spPr>
        <p:txBody>
          <a:bodyPr>
            <a:normAutofit fontScale="92500" lnSpcReduction="10000"/>
          </a:bodyPr>
          <a:lstStyle/>
          <a:p>
            <a:r>
              <a:rPr lang="fr-FR" cap="none" dirty="0" smtClean="0">
                <a:solidFill>
                  <a:schemeClr val="tx1"/>
                </a:solidFill>
              </a:rPr>
              <a:t>Ces domaines du socle commun prioritaires deviennent des compétences générales (programmes d’EPS) prioritaires.</a:t>
            </a:r>
            <a:endParaRPr lang="fr-FR"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au 7"/>
          <p:cNvGraphicFramePr>
            <a:graphicFrameLocks noGrp="1"/>
          </p:cNvGraphicFramePr>
          <p:nvPr>
            <p:custDataLst>
              <p:tags r:id="rId5"/>
            </p:custDataLst>
            <p:extLst>
              <p:ext uri="{D42A27DB-BD31-4B8C-83A1-F6EECF244321}">
                <p14:modId xmlns:p14="http://schemas.microsoft.com/office/powerpoint/2010/main" val="3035590644"/>
              </p:ext>
            </p:extLst>
          </p:nvPr>
        </p:nvGraphicFramePr>
        <p:xfrm>
          <a:off x="506894" y="1736162"/>
          <a:ext cx="11479696" cy="4929259"/>
        </p:xfrm>
        <a:graphic>
          <a:graphicData uri="http://schemas.openxmlformats.org/drawingml/2006/table">
            <a:tbl>
              <a:tblPr bandRow="1">
                <a:tableStyleId>{284E427A-3D55-4303-BF80-6455036E1DE7}</a:tableStyleId>
              </a:tblPr>
              <a:tblGrid>
                <a:gridCol w="2711989"/>
                <a:gridCol w="1947967"/>
                <a:gridCol w="1947967"/>
                <a:gridCol w="1929792"/>
                <a:gridCol w="2941981"/>
              </a:tblGrid>
              <a:tr h="318813">
                <a:tc>
                  <a:txBody>
                    <a:bodyPr/>
                    <a:lstStyle/>
                    <a:p>
                      <a:pPr algn="ctr">
                        <a:lnSpc>
                          <a:spcPct val="107000"/>
                        </a:lnSpc>
                        <a:spcAft>
                          <a:spcPts val="0"/>
                        </a:spcAft>
                      </a:pPr>
                      <a:r>
                        <a:rPr lang="fr-FR" sz="1400" b="1" dirty="0">
                          <a:solidFill>
                            <a:srgbClr val="FF0000"/>
                          </a:solidFill>
                          <a:effectLst/>
                        </a:rPr>
                        <a:t>Domaines du socle</a:t>
                      </a:r>
                      <a:endParaRPr lang="fr-F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tc>
                <a:tc>
                  <a:txBody>
                    <a:bodyPr/>
                    <a:lstStyle/>
                    <a:p>
                      <a:pPr algn="ctr">
                        <a:lnSpc>
                          <a:spcPct val="107000"/>
                        </a:lnSpc>
                        <a:spcAft>
                          <a:spcPts val="0"/>
                        </a:spcAft>
                      </a:pPr>
                      <a:r>
                        <a:rPr lang="fr-FR" sz="2000" b="1" dirty="0">
                          <a:effectLst/>
                        </a:rPr>
                        <a:t>5</a:t>
                      </a:r>
                      <a:r>
                        <a:rPr lang="fr-FR" sz="2000" b="1" baseline="30000" dirty="0">
                          <a:effectLst/>
                        </a:rPr>
                        <a:t>ème</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tc>
                <a:tc>
                  <a:txBody>
                    <a:bodyPr/>
                    <a:lstStyle/>
                    <a:p>
                      <a:pPr algn="ctr">
                        <a:lnSpc>
                          <a:spcPct val="107000"/>
                        </a:lnSpc>
                        <a:spcAft>
                          <a:spcPts val="0"/>
                        </a:spcAft>
                      </a:pPr>
                      <a:r>
                        <a:rPr lang="fr-FR" sz="2000" b="1" dirty="0">
                          <a:effectLst/>
                        </a:rPr>
                        <a:t>4</a:t>
                      </a:r>
                      <a:r>
                        <a:rPr lang="fr-FR" sz="2000" b="1" baseline="30000" dirty="0">
                          <a:effectLst/>
                        </a:rPr>
                        <a:t>ème</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tc>
                <a:tc>
                  <a:txBody>
                    <a:bodyPr/>
                    <a:lstStyle/>
                    <a:p>
                      <a:pPr algn="ctr">
                        <a:lnSpc>
                          <a:spcPct val="107000"/>
                        </a:lnSpc>
                        <a:spcAft>
                          <a:spcPts val="0"/>
                        </a:spcAft>
                      </a:pPr>
                      <a:r>
                        <a:rPr lang="fr-FR" sz="2000" b="1" dirty="0">
                          <a:effectLst/>
                        </a:rPr>
                        <a:t>3</a:t>
                      </a:r>
                      <a:r>
                        <a:rPr lang="fr-FR" sz="2000" b="1" baseline="30000" dirty="0">
                          <a:effectLst/>
                        </a:rPr>
                        <a:t>ème</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tc>
                <a:tc>
                  <a:txBody>
                    <a:bodyPr/>
                    <a:lstStyle/>
                    <a:p>
                      <a:pPr algn="ctr">
                        <a:lnSpc>
                          <a:spcPct val="107000"/>
                        </a:lnSpc>
                        <a:spcAft>
                          <a:spcPts val="0"/>
                        </a:spcAft>
                      </a:pPr>
                      <a:r>
                        <a:rPr lang="fr-FR" sz="1400" b="1" dirty="0">
                          <a:effectLst/>
                        </a:rPr>
                        <a:t>Compétences générales </a:t>
                      </a:r>
                      <a:r>
                        <a:rPr lang="fr-FR" sz="1400" b="1" dirty="0" smtClean="0">
                          <a:effectLst/>
                        </a:rPr>
                        <a:t>(CG)</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tc>
              </a:tr>
              <a:tr h="536321">
                <a:tc>
                  <a:txBody>
                    <a:bodyPr/>
                    <a:lstStyle/>
                    <a:p>
                      <a:pPr algn="ctr">
                        <a:lnSpc>
                          <a:spcPct val="150000"/>
                        </a:lnSpc>
                        <a:spcBef>
                          <a:spcPts val="600"/>
                        </a:spcBef>
                        <a:spcAft>
                          <a:spcPts val="600"/>
                        </a:spcAft>
                      </a:pPr>
                      <a:r>
                        <a:rPr lang="fr-FR" sz="1200" dirty="0">
                          <a:effectLst/>
                        </a:rPr>
                        <a:t>Des langages pour penser et communiquer</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c>
                  <a:txBody>
                    <a:bodyPr/>
                    <a:lstStyle/>
                    <a:p>
                      <a:pPr marL="88900" indent="0" algn="ctr">
                        <a:lnSpc>
                          <a:spcPct val="107000"/>
                        </a:lnSpc>
                        <a:spcAft>
                          <a:spcPts val="0"/>
                        </a:spcAft>
                        <a:tabLst>
                          <a:tab pos="93980" algn="l"/>
                        </a:tabLst>
                      </a:pPr>
                      <a:r>
                        <a:rPr lang="fr-FR" sz="1800" dirty="0">
                          <a:effectLst/>
                        </a:rPr>
                        <a:t>+   +   +</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a:t>
                      </a: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a:t>
                      </a:r>
                    </a:p>
                  </a:txBody>
                  <a:tcPr marL="38433" marR="38433" marT="0" marB="0" anchor="ctr">
                    <a:solidFill>
                      <a:schemeClr val="accent2">
                        <a:lumMod val="20000"/>
                        <a:lumOff val="80000"/>
                      </a:schemeClr>
                    </a:solidFill>
                  </a:tcPr>
                </a:tc>
                <a:tc>
                  <a:txBody>
                    <a:bodyPr/>
                    <a:lstStyle/>
                    <a:p>
                      <a:pPr algn="ctr">
                        <a:lnSpc>
                          <a:spcPct val="150000"/>
                        </a:lnSpc>
                        <a:spcBef>
                          <a:spcPts val="600"/>
                        </a:spcBef>
                        <a:spcAft>
                          <a:spcPts val="600"/>
                        </a:spcAft>
                      </a:pPr>
                      <a:r>
                        <a:rPr lang="fr-FR" sz="1200" dirty="0">
                          <a:effectLst/>
                        </a:rPr>
                        <a:t>Développer sa motricité et apprendre à s’exprimer avec son corps (CG1)</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r>
              <a:tr h="804481">
                <a:tc>
                  <a:txBody>
                    <a:bodyPr/>
                    <a:lstStyle/>
                    <a:p>
                      <a:pPr algn="ctr">
                        <a:lnSpc>
                          <a:spcPct val="150000"/>
                        </a:lnSpc>
                        <a:spcBef>
                          <a:spcPts val="600"/>
                        </a:spcBef>
                        <a:spcAft>
                          <a:spcPts val="600"/>
                        </a:spcAft>
                      </a:pPr>
                      <a:r>
                        <a:rPr lang="fr-FR" sz="1200" dirty="0">
                          <a:effectLst/>
                        </a:rPr>
                        <a:t>Les méthodes et outils pour apprendre</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a:t>
                      </a: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a:t>
                      </a: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   +</a:t>
                      </a:r>
                    </a:p>
                  </a:txBody>
                  <a:tcPr marL="38433" marR="38433" marT="0" marB="0" anchor="ctr">
                    <a:solidFill>
                      <a:schemeClr val="accent2">
                        <a:lumMod val="40000"/>
                        <a:lumOff val="60000"/>
                        <a:alpha val="40000"/>
                      </a:schemeClr>
                    </a:solidFill>
                  </a:tcPr>
                </a:tc>
                <a:tc>
                  <a:txBody>
                    <a:bodyPr/>
                    <a:lstStyle/>
                    <a:p>
                      <a:pPr algn="ctr">
                        <a:lnSpc>
                          <a:spcPct val="150000"/>
                        </a:lnSpc>
                        <a:spcBef>
                          <a:spcPts val="600"/>
                        </a:spcBef>
                        <a:spcAft>
                          <a:spcPts val="600"/>
                        </a:spcAft>
                      </a:pPr>
                      <a:r>
                        <a:rPr lang="fr-FR" sz="1200" dirty="0">
                          <a:effectLst/>
                        </a:rPr>
                        <a:t>S’approprier seul ou à plusieurs par la pratique, les méthodes et outils pour apprendre (CG2)</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40000"/>
                        <a:lumOff val="60000"/>
                        <a:alpha val="40000"/>
                      </a:schemeClr>
                    </a:solidFill>
                  </a:tcPr>
                </a:tc>
              </a:tr>
              <a:tr h="536321">
                <a:tc>
                  <a:txBody>
                    <a:bodyPr/>
                    <a:lstStyle/>
                    <a:p>
                      <a:pPr algn="ctr">
                        <a:lnSpc>
                          <a:spcPct val="150000"/>
                        </a:lnSpc>
                        <a:spcBef>
                          <a:spcPts val="600"/>
                        </a:spcBef>
                        <a:spcAft>
                          <a:spcPts val="600"/>
                        </a:spcAft>
                      </a:pPr>
                      <a:r>
                        <a:rPr lang="fr-FR" sz="1200" dirty="0">
                          <a:effectLst/>
                        </a:rPr>
                        <a:t>La formation de la personne et du citoyen</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a:t>
                      </a: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   +</a:t>
                      </a: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a:t>
                      </a:r>
                    </a:p>
                  </a:txBody>
                  <a:tcPr marL="38433" marR="38433" marT="0" marB="0" anchor="ctr">
                    <a:solidFill>
                      <a:schemeClr val="accent2">
                        <a:lumMod val="20000"/>
                        <a:lumOff val="80000"/>
                      </a:schemeClr>
                    </a:solidFill>
                  </a:tcPr>
                </a:tc>
                <a:tc>
                  <a:txBody>
                    <a:bodyPr/>
                    <a:lstStyle/>
                    <a:p>
                      <a:pPr algn="ctr">
                        <a:lnSpc>
                          <a:spcPct val="150000"/>
                        </a:lnSpc>
                        <a:spcBef>
                          <a:spcPts val="600"/>
                        </a:spcBef>
                        <a:spcAft>
                          <a:spcPts val="600"/>
                        </a:spcAft>
                      </a:pPr>
                      <a:r>
                        <a:rPr lang="fr-FR" sz="1200" dirty="0">
                          <a:effectLst/>
                        </a:rPr>
                        <a:t>Partager des règles, </a:t>
                      </a:r>
                      <a:r>
                        <a:rPr lang="fr-FR" sz="1200" dirty="0" smtClean="0">
                          <a:effectLst/>
                        </a:rPr>
                        <a:t>assurer </a:t>
                      </a:r>
                      <a:r>
                        <a:rPr lang="fr-FR" sz="1200" dirty="0">
                          <a:effectLst/>
                        </a:rPr>
                        <a:t>des responsabilités (CG3)</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r>
              <a:tr h="536321">
                <a:tc>
                  <a:txBody>
                    <a:bodyPr/>
                    <a:lstStyle/>
                    <a:p>
                      <a:pPr algn="ctr">
                        <a:lnSpc>
                          <a:spcPct val="150000"/>
                        </a:lnSpc>
                        <a:spcBef>
                          <a:spcPts val="600"/>
                        </a:spcBef>
                        <a:spcAft>
                          <a:spcPts val="600"/>
                        </a:spcAft>
                      </a:pPr>
                      <a:r>
                        <a:rPr lang="fr-FR" sz="1200" dirty="0">
                          <a:effectLst/>
                        </a:rPr>
                        <a:t>Les systèmes naturels et les systèmes techniques</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a:t>
                      </a: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a:t>
                      </a: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a:t>
                      </a:r>
                    </a:p>
                  </a:txBody>
                  <a:tcPr marL="38433" marR="38433" marT="0" marB="0" anchor="ctr">
                    <a:solidFill>
                      <a:schemeClr val="accent2">
                        <a:lumMod val="40000"/>
                        <a:lumOff val="60000"/>
                        <a:alpha val="40000"/>
                      </a:schemeClr>
                    </a:solidFill>
                  </a:tcPr>
                </a:tc>
                <a:tc>
                  <a:txBody>
                    <a:bodyPr/>
                    <a:lstStyle/>
                    <a:p>
                      <a:pPr algn="ctr">
                        <a:lnSpc>
                          <a:spcPct val="150000"/>
                        </a:lnSpc>
                        <a:spcBef>
                          <a:spcPts val="600"/>
                        </a:spcBef>
                        <a:spcAft>
                          <a:spcPts val="600"/>
                        </a:spcAft>
                      </a:pPr>
                      <a:r>
                        <a:rPr lang="fr-FR" sz="1200" dirty="0">
                          <a:effectLst/>
                        </a:rPr>
                        <a:t>Apprendre à entretenir sa santé par une activité physique régulière (CG4)</a:t>
                      </a:r>
                      <a:endParaRPr lang="fr-FR"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40000"/>
                        <a:lumOff val="60000"/>
                        <a:alpha val="40000"/>
                      </a:schemeClr>
                    </a:solidFill>
                  </a:tcPr>
                </a:tc>
              </a:tr>
              <a:tr h="993261">
                <a:tc>
                  <a:txBody>
                    <a:bodyPr/>
                    <a:lstStyle/>
                    <a:p>
                      <a:pPr algn="ctr">
                        <a:lnSpc>
                          <a:spcPct val="150000"/>
                        </a:lnSpc>
                        <a:spcBef>
                          <a:spcPts val="600"/>
                        </a:spcBef>
                        <a:spcAft>
                          <a:spcPts val="600"/>
                        </a:spcAft>
                      </a:pPr>
                      <a:r>
                        <a:rPr lang="fr-FR" sz="1200" dirty="0">
                          <a:effectLst/>
                        </a:rPr>
                        <a:t>Les représentations du monde et de l’activité humaine</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   +</a:t>
                      </a: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a:t>
                      </a:r>
                    </a:p>
                  </a:txBody>
                  <a:tcPr marL="38433" marR="38433" marT="0" marB="0" anchor="ctr">
                    <a:solidFill>
                      <a:schemeClr val="accent2">
                        <a:lumMod val="20000"/>
                        <a:lumOff val="80000"/>
                      </a:schemeClr>
                    </a:solidFill>
                  </a:tcPr>
                </a:tc>
                <a:tc>
                  <a:txBody>
                    <a:bodyPr/>
                    <a:lstStyle/>
                    <a:p>
                      <a:pPr marL="88900" indent="0" algn="ctr" defTabSz="914400" rtl="0" eaLnBrk="1" latinLnBrk="0" hangingPunct="1">
                        <a:lnSpc>
                          <a:spcPct val="107000"/>
                        </a:lnSpc>
                        <a:spcAft>
                          <a:spcPts val="0"/>
                        </a:spcAft>
                        <a:tabLst>
                          <a:tab pos="93980" algn="l"/>
                        </a:tabLst>
                      </a:pPr>
                      <a:r>
                        <a:rPr lang="fr-FR" sz="1800" kern="1200" dirty="0">
                          <a:solidFill>
                            <a:schemeClr val="dk1"/>
                          </a:solidFill>
                          <a:effectLst/>
                          <a:latin typeface="+mn-lt"/>
                          <a:ea typeface="+mn-ea"/>
                          <a:cs typeface="+mn-cs"/>
                        </a:rPr>
                        <a:t>+</a:t>
                      </a:r>
                    </a:p>
                  </a:txBody>
                  <a:tcPr marL="38433" marR="38433" marT="0" marB="0" anchor="ctr">
                    <a:solidFill>
                      <a:schemeClr val="accent2">
                        <a:lumMod val="20000"/>
                        <a:lumOff val="80000"/>
                      </a:schemeClr>
                    </a:solidFill>
                  </a:tcPr>
                </a:tc>
                <a:tc>
                  <a:txBody>
                    <a:bodyPr/>
                    <a:lstStyle/>
                    <a:p>
                      <a:pPr algn="ctr">
                        <a:lnSpc>
                          <a:spcPct val="150000"/>
                        </a:lnSpc>
                        <a:spcBef>
                          <a:spcPts val="600"/>
                        </a:spcBef>
                        <a:spcAft>
                          <a:spcPts val="600"/>
                        </a:spcAft>
                      </a:pPr>
                      <a:r>
                        <a:rPr lang="fr-FR" sz="1200" dirty="0">
                          <a:effectLst/>
                        </a:rPr>
                        <a:t>S’approprier une culture physique sportive et artistique pour construire progressivement un regard </a:t>
                      </a:r>
                      <a:r>
                        <a:rPr lang="fr-FR" sz="1200" dirty="0" smtClean="0">
                          <a:effectLst/>
                        </a:rPr>
                        <a:t>lucide </a:t>
                      </a:r>
                      <a:r>
                        <a:rPr lang="fr-FR" sz="1200" dirty="0">
                          <a:effectLst/>
                        </a:rPr>
                        <a:t>sur le monde </a:t>
                      </a:r>
                      <a:r>
                        <a:rPr lang="fr-FR" sz="1200" dirty="0" smtClean="0">
                          <a:effectLst/>
                        </a:rPr>
                        <a:t>contemporain. </a:t>
                      </a:r>
                      <a:r>
                        <a:rPr lang="fr-FR" sz="1100" dirty="0">
                          <a:effectLst/>
                        </a:rPr>
                        <a:t>(CG5)</a:t>
                      </a:r>
                      <a:endParaRPr lang="fr-FR"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20000"/>
                        <a:lumOff val="80000"/>
                      </a:schemeClr>
                    </a:solidFill>
                  </a:tcPr>
                </a:tc>
              </a:tr>
              <a:tr h="1059823">
                <a:tc>
                  <a:txBody>
                    <a:bodyPr/>
                    <a:lstStyle/>
                    <a:p>
                      <a:pPr algn="ctr">
                        <a:lnSpc>
                          <a:spcPct val="150000"/>
                        </a:lnSpc>
                        <a:spcBef>
                          <a:spcPts val="600"/>
                        </a:spcBef>
                        <a:spcAft>
                          <a:spcPts val="600"/>
                        </a:spcAft>
                      </a:pPr>
                      <a:r>
                        <a:rPr lang="fr-FR" sz="1400" b="1" dirty="0" smtClean="0">
                          <a:effectLst/>
                        </a:rPr>
                        <a:t>Thèmes prioritaires</a:t>
                      </a:r>
                      <a:endParaRPr lang="fr-F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200" kern="1200" dirty="0">
                          <a:solidFill>
                            <a:schemeClr val="dk1"/>
                          </a:solidFill>
                          <a:effectLst/>
                          <a:latin typeface="+mn-lt"/>
                          <a:ea typeface="+mn-ea"/>
                          <a:cs typeface="+mn-cs"/>
                        </a:rPr>
                        <a:t>Développement des compétences et des connaissances dans les APSA pour former un pratiquant et un organisateur autonome</a:t>
                      </a: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200" kern="1200" dirty="0">
                          <a:solidFill>
                            <a:schemeClr val="dk1"/>
                          </a:solidFill>
                          <a:effectLst/>
                          <a:latin typeface="+mn-lt"/>
                          <a:ea typeface="+mn-ea"/>
                          <a:cs typeface="+mn-cs"/>
                        </a:rPr>
                        <a:t>Intégrer et incorporer un cadre pour savoir pratiquer seul avec plaisir dans le but d’un entretien de soi éclairé</a:t>
                      </a:r>
                    </a:p>
                  </a:txBody>
                  <a:tcPr marL="38433" marR="38433" marT="0" marB="0" anchor="ctr">
                    <a:solidFill>
                      <a:schemeClr val="accent2">
                        <a:lumMod val="40000"/>
                        <a:lumOff val="60000"/>
                        <a:alpha val="40000"/>
                      </a:schemeClr>
                    </a:solidFill>
                  </a:tcPr>
                </a:tc>
                <a:tc>
                  <a:txBody>
                    <a:bodyPr/>
                    <a:lstStyle/>
                    <a:p>
                      <a:pPr marL="88900" indent="0" algn="ctr" defTabSz="914400" rtl="0" eaLnBrk="1" latinLnBrk="0" hangingPunct="1">
                        <a:lnSpc>
                          <a:spcPct val="107000"/>
                        </a:lnSpc>
                        <a:spcAft>
                          <a:spcPts val="0"/>
                        </a:spcAft>
                        <a:tabLst>
                          <a:tab pos="93980" algn="l"/>
                        </a:tabLst>
                      </a:pPr>
                      <a:r>
                        <a:rPr lang="fr-FR" sz="1200" kern="1200" dirty="0">
                          <a:solidFill>
                            <a:schemeClr val="dk1"/>
                          </a:solidFill>
                          <a:effectLst/>
                          <a:latin typeface="+mn-lt"/>
                          <a:ea typeface="+mn-ea"/>
                          <a:cs typeface="+mn-cs"/>
                        </a:rPr>
                        <a:t>Savoir analyser la pratique (de soi ou d’un tiers) afin d’élaborer un projet en vue d’une pratique plus efficace.</a:t>
                      </a:r>
                    </a:p>
                  </a:txBody>
                  <a:tcPr marL="38433" marR="38433" marT="0" marB="0" anchor="ctr">
                    <a:solidFill>
                      <a:schemeClr val="accent2">
                        <a:lumMod val="40000"/>
                        <a:lumOff val="60000"/>
                        <a:alpha val="40000"/>
                      </a:schemeClr>
                    </a:solidFill>
                  </a:tcPr>
                </a:tc>
                <a:tc>
                  <a:txBody>
                    <a:bodyPr/>
                    <a:lstStyle/>
                    <a:p>
                      <a:pPr algn="ctr">
                        <a:lnSpc>
                          <a:spcPct val="150000"/>
                        </a:lnSpc>
                        <a:spcBef>
                          <a:spcPts val="600"/>
                        </a:spcBef>
                        <a:spcAft>
                          <a:spcPts val="600"/>
                        </a:spcAft>
                      </a:pPr>
                      <a:r>
                        <a:rPr lang="fr-FR" sz="1400" b="1" dirty="0" smtClean="0">
                          <a:effectLst/>
                        </a:rPr>
                        <a:t>Thèmes prioritaires</a:t>
                      </a:r>
                      <a:endParaRPr lang="fr-F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433" marR="38433" marT="0" marB="0" anchor="ctr">
                    <a:solidFill>
                      <a:schemeClr val="accent2">
                        <a:lumMod val="40000"/>
                        <a:lumOff val="60000"/>
                        <a:alpha val="40000"/>
                      </a:schemeClr>
                    </a:solidFill>
                  </a:tcPr>
                </a:tc>
              </a:tr>
            </a:tbl>
          </a:graphicData>
        </a:graphic>
      </p:graphicFrame>
    </p:spTree>
    <p:extLst>
      <p:ext uri="{BB962C8B-B14F-4D97-AF65-F5344CB8AC3E}">
        <p14:creationId xmlns:p14="http://schemas.microsoft.com/office/powerpoint/2010/main" val="2904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6322" y="262956"/>
            <a:ext cx="10351752" cy="1056798"/>
          </a:xfrm>
          <a:solidFill>
            <a:schemeClr val="accent3">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2 : </a:t>
            </a:r>
            <a:r>
              <a:rPr lang="fr-FR" sz="2800" dirty="0">
                <a:effectLst>
                  <a:outerShdw blurRad="38100" dist="38100" dir="2700000" algn="tl">
                    <a:srgbClr val="000000">
                      <a:alpha val="43137"/>
                    </a:srgbClr>
                  </a:outerShdw>
                </a:effectLst>
              </a:rPr>
              <a:t>Déterminer </a:t>
            </a:r>
            <a:r>
              <a:rPr lang="fr-FR" sz="2800" dirty="0" smtClean="0">
                <a:effectLst>
                  <a:outerShdw blurRad="38100" dist="38100" dir="2700000" algn="tl">
                    <a:srgbClr val="000000">
                      <a:alpha val="43137"/>
                    </a:srgbClr>
                  </a:outerShdw>
                </a:effectLst>
              </a:rPr>
              <a:t>les </a:t>
            </a:r>
            <a:r>
              <a:rPr lang="fr-FR" sz="2800" dirty="0" smtClean="0">
                <a:solidFill>
                  <a:srgbClr val="FF0000"/>
                </a:solidFill>
                <a:effectLst>
                  <a:outerShdw blurRad="38100" dist="38100" dir="2700000" algn="tl">
                    <a:srgbClr val="000000">
                      <a:alpha val="43137"/>
                    </a:srgbClr>
                  </a:outerShdw>
                </a:effectLst>
              </a:rPr>
              <a:t>enjeux d’apprentissage </a:t>
            </a:r>
            <a:r>
              <a:rPr lang="fr-FR" sz="2800" dirty="0" smtClean="0">
                <a:effectLst>
                  <a:outerShdw blurRad="38100" dist="38100" dir="2700000" algn="tl">
                    <a:srgbClr val="000000">
                      <a:alpha val="43137"/>
                    </a:srgbClr>
                  </a:outerShdw>
                </a:effectLst>
              </a:rPr>
              <a:t>prioritaires</a:t>
            </a:r>
            <a:r>
              <a:rPr lang="fr-FR" sz="2800" dirty="0" smtClean="0">
                <a:solidFill>
                  <a:srgbClr val="FF0000"/>
                </a:solidFill>
                <a:effectLst>
                  <a:outerShdw blurRad="38100" dist="38100" dir="2700000" algn="tl">
                    <a:srgbClr val="000000">
                      <a:alpha val="43137"/>
                    </a:srgbClr>
                  </a:outerShdw>
                </a:effectLst>
              </a:rPr>
              <a:t> </a:t>
            </a:r>
            <a:r>
              <a:rPr lang="fr-FR" sz="2800" dirty="0">
                <a:effectLst>
                  <a:outerShdw blurRad="38100" dist="38100" dir="2700000" algn="tl">
                    <a:srgbClr val="000000">
                      <a:alpha val="43137"/>
                    </a:srgbClr>
                  </a:outerShdw>
                </a:effectLst>
              </a:rPr>
              <a:t>pour chaque </a:t>
            </a:r>
            <a:r>
              <a:rPr lang="fr-FR" sz="2800" dirty="0" smtClean="0">
                <a:effectLst>
                  <a:outerShdw blurRad="38100" dist="38100" dir="2700000" algn="tl">
                    <a:srgbClr val="000000">
                      <a:alpha val="43137"/>
                    </a:srgbClr>
                  </a:outerShdw>
                </a:effectLst>
              </a:rPr>
              <a:t>champ </a:t>
            </a:r>
            <a:r>
              <a:rPr lang="fr-FR" sz="2800" dirty="0">
                <a:effectLst>
                  <a:outerShdw blurRad="38100" dist="38100" dir="2700000" algn="tl">
                    <a:srgbClr val="000000">
                      <a:alpha val="43137"/>
                    </a:srgbClr>
                  </a:outerShdw>
                </a:effectLst>
              </a:rPr>
              <a:t>d’apprentissage</a:t>
            </a:r>
          </a:p>
        </p:txBody>
      </p:sp>
      <p:sp>
        <p:nvSpPr>
          <p:cNvPr id="3" name="Espace réservé du texte 2"/>
          <p:cNvSpPr>
            <a:spLocks noGrp="1"/>
          </p:cNvSpPr>
          <p:nvPr>
            <p:ph type="body" idx="1"/>
            <p:custDataLst>
              <p:tags r:id="rId2"/>
            </p:custDataLst>
          </p:nvPr>
        </p:nvSpPr>
        <p:spPr>
          <a:xfrm>
            <a:off x="771082" y="1548354"/>
            <a:ext cx="10822597" cy="4633785"/>
          </a:xfrm>
        </p:spPr>
        <p:txBody>
          <a:bodyPr>
            <a:normAutofit lnSpcReduction="10000"/>
          </a:bodyPr>
          <a:lstStyle/>
          <a:p>
            <a:pPr algn="just"/>
            <a:r>
              <a:rPr lang="fr-FR" sz="2400" cap="none" dirty="0" smtClean="0">
                <a:solidFill>
                  <a:schemeClr val="tx1"/>
                </a:solidFill>
              </a:rPr>
              <a:t>	</a:t>
            </a:r>
            <a:r>
              <a:rPr lang="fr-FR" sz="2800" cap="none" dirty="0" smtClean="0">
                <a:solidFill>
                  <a:schemeClr val="tx1"/>
                </a:solidFill>
              </a:rPr>
              <a:t>Il conviendra ensuite de croiser ces choix transversaux (</a:t>
            </a:r>
            <a:r>
              <a:rPr lang="fr-FR" sz="2400" cap="none" dirty="0" smtClean="0">
                <a:solidFill>
                  <a:schemeClr val="tx1"/>
                </a:solidFill>
              </a:rPr>
              <a:t>domaines du socle et compétences générales des programmes d’EPS</a:t>
            </a:r>
            <a:r>
              <a:rPr lang="fr-FR" sz="2800" cap="none" dirty="0" smtClean="0">
                <a:solidFill>
                  <a:schemeClr val="tx1"/>
                </a:solidFill>
              </a:rPr>
              <a:t>) avec les attendus de fin de cycle (</a:t>
            </a:r>
            <a:r>
              <a:rPr lang="fr-FR" sz="2400" cap="none" dirty="0" smtClean="0">
                <a:solidFill>
                  <a:schemeClr val="tx1"/>
                </a:solidFill>
              </a:rPr>
              <a:t>cf. programme d’EPS</a:t>
            </a:r>
            <a:r>
              <a:rPr lang="fr-FR" sz="2800" cap="none" dirty="0" smtClean="0">
                <a:solidFill>
                  <a:schemeClr val="tx1"/>
                </a:solidFill>
              </a:rPr>
              <a:t>) pour cibler certains objectifs prioritaires au sein d’un champ d’apprentissage.</a:t>
            </a:r>
          </a:p>
          <a:p>
            <a:pPr algn="just"/>
            <a:r>
              <a:rPr lang="fr-FR" sz="2800" cap="none" dirty="0" smtClean="0">
                <a:solidFill>
                  <a:schemeClr val="tx1"/>
                </a:solidFill>
              </a:rPr>
              <a:t>	C’est ce que proposent les documents d’accompagnement des programmes au travers le terme « </a:t>
            </a:r>
            <a:r>
              <a:rPr lang="fr-FR" sz="2800" i="1" cap="none" dirty="0" smtClean="0">
                <a:solidFill>
                  <a:srgbClr val="FF0000"/>
                </a:solidFill>
              </a:rPr>
              <a:t>d’enjeux d’apprentissage</a:t>
            </a:r>
            <a:r>
              <a:rPr lang="fr-FR" sz="2800" cap="none" dirty="0" smtClean="0">
                <a:solidFill>
                  <a:schemeClr val="tx1"/>
                </a:solidFill>
              </a:rPr>
              <a:t> ».</a:t>
            </a:r>
          </a:p>
          <a:p>
            <a:pPr algn="just"/>
            <a:r>
              <a:rPr lang="fr-FR" sz="2800" cap="none" dirty="0" smtClean="0">
                <a:solidFill>
                  <a:schemeClr val="tx1"/>
                </a:solidFill>
              </a:rPr>
              <a:t>	En continuité avec les positions de l’AEEPS, il me semble important de « cibler » ce que l’on vise à chaque niveau et pour chaque champ d’apprentissage.</a:t>
            </a:r>
          </a:p>
          <a:p>
            <a:pPr algn="just"/>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4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6322" y="262956"/>
            <a:ext cx="10351752" cy="1056798"/>
          </a:xfrm>
          <a:solidFill>
            <a:schemeClr val="accent3">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2 : </a:t>
            </a:r>
            <a:r>
              <a:rPr lang="fr-FR" sz="2800" dirty="0">
                <a:effectLst>
                  <a:outerShdw blurRad="38100" dist="38100" dir="2700000" algn="tl">
                    <a:srgbClr val="000000">
                      <a:alpha val="43137"/>
                    </a:srgbClr>
                  </a:outerShdw>
                </a:effectLst>
              </a:rPr>
              <a:t>Déterminer </a:t>
            </a:r>
            <a:r>
              <a:rPr lang="fr-FR" sz="2800" dirty="0" smtClean="0">
                <a:effectLst>
                  <a:outerShdw blurRad="38100" dist="38100" dir="2700000" algn="tl">
                    <a:srgbClr val="000000">
                      <a:alpha val="43137"/>
                    </a:srgbClr>
                  </a:outerShdw>
                </a:effectLst>
              </a:rPr>
              <a:t>les </a:t>
            </a:r>
            <a:r>
              <a:rPr lang="fr-FR" sz="2800" b="1" dirty="0" smtClean="0">
                <a:solidFill>
                  <a:srgbClr val="FF0000"/>
                </a:solidFill>
                <a:effectLst>
                  <a:outerShdw blurRad="38100" dist="38100" dir="2700000" algn="tl">
                    <a:srgbClr val="000000">
                      <a:alpha val="43137"/>
                    </a:srgbClr>
                  </a:outerShdw>
                </a:effectLst>
              </a:rPr>
              <a:t>enjeux d’apprentissage </a:t>
            </a:r>
            <a:r>
              <a:rPr lang="fr-FR" sz="2800" dirty="0" smtClean="0">
                <a:effectLst>
                  <a:outerShdw blurRad="38100" dist="38100" dir="2700000" algn="tl">
                    <a:srgbClr val="000000">
                      <a:alpha val="43137"/>
                    </a:srgbClr>
                  </a:outerShdw>
                </a:effectLst>
              </a:rPr>
              <a:t>prioritaires </a:t>
            </a:r>
            <a:r>
              <a:rPr lang="fr-FR" sz="2800" dirty="0">
                <a:effectLst>
                  <a:outerShdw blurRad="38100" dist="38100" dir="2700000" algn="tl">
                    <a:srgbClr val="000000">
                      <a:alpha val="43137"/>
                    </a:srgbClr>
                  </a:outerShdw>
                </a:effectLst>
              </a:rPr>
              <a:t>pour chaque </a:t>
            </a:r>
            <a:r>
              <a:rPr lang="fr-FR" sz="2800" dirty="0" smtClean="0">
                <a:effectLst>
                  <a:outerShdw blurRad="38100" dist="38100" dir="2700000" algn="tl">
                    <a:srgbClr val="000000">
                      <a:alpha val="43137"/>
                    </a:srgbClr>
                  </a:outerShdw>
                </a:effectLst>
              </a:rPr>
              <a:t>champ </a:t>
            </a:r>
            <a:r>
              <a:rPr lang="fr-FR" sz="2800" dirty="0">
                <a:effectLst>
                  <a:outerShdw blurRad="38100" dist="38100" dir="2700000" algn="tl">
                    <a:srgbClr val="000000">
                      <a:alpha val="43137"/>
                    </a:srgbClr>
                  </a:outerShdw>
                </a:effectLst>
              </a:rPr>
              <a:t>d’apprentissage</a:t>
            </a:r>
          </a:p>
        </p:txBody>
      </p:sp>
      <p:sp>
        <p:nvSpPr>
          <p:cNvPr id="3" name="Espace réservé du texte 2"/>
          <p:cNvSpPr>
            <a:spLocks noGrp="1"/>
          </p:cNvSpPr>
          <p:nvPr>
            <p:ph type="body" idx="1"/>
            <p:custDataLst>
              <p:tags r:id="rId2"/>
            </p:custDataLst>
          </p:nvPr>
        </p:nvSpPr>
        <p:spPr>
          <a:xfrm>
            <a:off x="800899" y="1218213"/>
            <a:ext cx="10822597" cy="668072"/>
          </a:xfrm>
        </p:spPr>
        <p:txBody>
          <a:bodyPr>
            <a:normAutofit/>
          </a:bodyPr>
          <a:lstStyle/>
          <a:p>
            <a:r>
              <a:rPr lang="fr-FR" sz="2800" cap="none" dirty="0" smtClean="0">
                <a:solidFill>
                  <a:schemeClr val="tx1"/>
                </a:solidFill>
              </a:rPr>
              <a:t>Un exemple : le champs d’apprentissage 1</a:t>
            </a:r>
          </a:p>
          <a:p>
            <a:endParaRPr lang="fr-FR" sz="24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custDataLst>
              <p:tags r:id="rId5"/>
            </p:custDataLst>
            <p:extLst>
              <p:ext uri="{D42A27DB-BD31-4B8C-83A1-F6EECF244321}">
                <p14:modId xmlns:p14="http://schemas.microsoft.com/office/powerpoint/2010/main" val="3180670796"/>
              </p:ext>
            </p:extLst>
          </p:nvPr>
        </p:nvGraphicFramePr>
        <p:xfrm>
          <a:off x="322547" y="1319754"/>
          <a:ext cx="11514241" cy="5192900"/>
        </p:xfrm>
        <a:graphic>
          <a:graphicData uri="http://schemas.openxmlformats.org/drawingml/2006/table">
            <a:tbl>
              <a:tblPr bandRow="1">
                <a:tableStyleId>{F5AB1C69-6EDB-4FF4-983F-18BD219EF322}</a:tableStyleId>
              </a:tblPr>
              <a:tblGrid>
                <a:gridCol w="1636352"/>
                <a:gridCol w="1461101"/>
                <a:gridCol w="1636352"/>
                <a:gridCol w="1753182"/>
                <a:gridCol w="1753182"/>
                <a:gridCol w="1637036"/>
                <a:gridCol w="1637036"/>
              </a:tblGrid>
              <a:tr h="0">
                <a:tc rowSpan="2" gridSpan="2">
                  <a:txBody>
                    <a:bodyPr/>
                    <a:lstStyle/>
                    <a:p>
                      <a:pPr algn="ctr">
                        <a:lnSpc>
                          <a:spcPct val="107000"/>
                        </a:lnSpc>
                        <a:spcAft>
                          <a:spcPts val="0"/>
                        </a:spcAft>
                      </a:pPr>
                      <a:r>
                        <a:rPr lang="fr-FR" sz="1400" b="1" dirty="0" smtClean="0">
                          <a:solidFill>
                            <a:srgbClr val="FF0000"/>
                          </a:solidFill>
                          <a:effectLst/>
                        </a:rPr>
                        <a:t>Champ </a:t>
                      </a:r>
                      <a:r>
                        <a:rPr lang="fr-FR" sz="1400" b="1" dirty="0">
                          <a:solidFill>
                            <a:srgbClr val="FF0000"/>
                          </a:solidFill>
                          <a:effectLst/>
                        </a:rPr>
                        <a:t>d’apprentissage 1 </a:t>
                      </a:r>
                      <a:endParaRPr lang="fr-FR" sz="1400" b="1" dirty="0" smtClean="0">
                        <a:solidFill>
                          <a:srgbClr val="FF0000"/>
                        </a:solidFill>
                        <a:effectLst/>
                      </a:endParaRPr>
                    </a:p>
                    <a:p>
                      <a:pPr algn="ctr">
                        <a:lnSpc>
                          <a:spcPct val="107000"/>
                        </a:lnSpc>
                        <a:spcAft>
                          <a:spcPts val="0"/>
                        </a:spcAft>
                      </a:pPr>
                      <a:r>
                        <a:rPr lang="fr-FR" sz="1400" b="1" dirty="0" smtClean="0">
                          <a:solidFill>
                            <a:srgbClr val="FF0000"/>
                          </a:solidFill>
                          <a:effectLst/>
                        </a:rPr>
                        <a:t>«</a:t>
                      </a:r>
                      <a:r>
                        <a:rPr lang="fr-FR" sz="1400" b="1" dirty="0">
                          <a:solidFill>
                            <a:srgbClr val="FF0000"/>
                          </a:solidFill>
                          <a:effectLst/>
                        </a:rPr>
                        <a:t> Produire une performance optimale mesurable à une échéance donnée »</a:t>
                      </a:r>
                      <a:endParaRPr lang="fr-FR" sz="1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rowSpan="2" hMerge="1">
                  <a:txBody>
                    <a:bodyPr/>
                    <a:lstStyle/>
                    <a:p>
                      <a:endParaRPr lang="fr-FR"/>
                    </a:p>
                  </a:txBody>
                  <a:tcPr/>
                </a:tc>
                <a:tc gridSpan="5">
                  <a:txBody>
                    <a:bodyPr/>
                    <a:lstStyle/>
                    <a:p>
                      <a:pPr algn="ctr">
                        <a:lnSpc>
                          <a:spcPct val="107000"/>
                        </a:lnSpc>
                        <a:spcBef>
                          <a:spcPts val="300"/>
                        </a:spcBef>
                        <a:spcAft>
                          <a:spcPts val="300"/>
                        </a:spcAft>
                      </a:pPr>
                      <a:r>
                        <a:rPr lang="fr-FR" sz="1000" b="1" dirty="0">
                          <a:effectLst/>
                        </a:rPr>
                        <a:t>Attendus de fin de cycle pour le CA1</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799117">
                <a:tc gridSpan="2" vMerge="1">
                  <a:txBody>
                    <a:bodyPr/>
                    <a:lstStyle/>
                    <a:p>
                      <a:endParaRPr lang="fr-FR"/>
                    </a:p>
                  </a:txBody>
                  <a:tcPr/>
                </a:tc>
                <a:tc hMerge="1" vMerge="1">
                  <a:txBody>
                    <a:bodyPr/>
                    <a:lstStyle/>
                    <a:p>
                      <a:endParaRPr lang="fr-FR"/>
                    </a:p>
                  </a:txBody>
                  <a:tcPr/>
                </a:tc>
                <a:tc>
                  <a:txBody>
                    <a:bodyPr/>
                    <a:lstStyle/>
                    <a:p>
                      <a:pPr algn="ctr">
                        <a:lnSpc>
                          <a:spcPct val="115000"/>
                        </a:lnSpc>
                        <a:spcAft>
                          <a:spcPts val="0"/>
                        </a:spcAft>
                      </a:pPr>
                      <a:r>
                        <a:rPr lang="fr-FR" sz="900" b="1" dirty="0">
                          <a:effectLst/>
                        </a:rPr>
                        <a:t>Gérer son effort, faire des choix pour réaliser une performance dans au moins deux familles athlétiques et/ou au moins deux </a:t>
                      </a:r>
                      <a:r>
                        <a:rPr lang="fr-FR" sz="900" b="1" dirty="0" smtClean="0">
                          <a:effectLst/>
                        </a:rPr>
                        <a:t>styles </a:t>
                      </a:r>
                      <a:r>
                        <a:rPr lang="fr-FR" sz="900" b="1" dirty="0">
                          <a:effectLst/>
                        </a:rPr>
                        <a:t>de nages (A1)</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S’engager dans un programme de préparation individuel ou collectif (A2)</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Planifier et réaliser une épreuve combinée (A3)</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S’échauffer avant un effort (A4)</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Aider ses camarades et assumer différents rôles sociaux (A5)</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r>
              <a:tr h="359541">
                <a:tc>
                  <a:txBody>
                    <a:bodyPr/>
                    <a:lstStyle/>
                    <a:p>
                      <a:pPr algn="ctr">
                        <a:lnSpc>
                          <a:spcPct val="107000"/>
                        </a:lnSpc>
                        <a:spcAft>
                          <a:spcPts val="0"/>
                        </a:spcAft>
                      </a:pPr>
                      <a:r>
                        <a:rPr lang="fr-FR" sz="1100" b="1" dirty="0">
                          <a:effectLst/>
                        </a:rPr>
                        <a:t>Domaines du socle</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07000"/>
                        </a:lnSpc>
                        <a:spcAft>
                          <a:spcPts val="0"/>
                        </a:spcAft>
                      </a:pPr>
                      <a:r>
                        <a:rPr lang="fr-FR" sz="1100" b="1" dirty="0">
                          <a:effectLst/>
                        </a:rPr>
                        <a:t>Compétences générales </a:t>
                      </a:r>
                      <a:r>
                        <a:rPr lang="fr-FR" sz="1100" b="1" dirty="0" smtClean="0">
                          <a:effectLst/>
                        </a:rPr>
                        <a:t>(CG)</a:t>
                      </a:r>
                      <a:endParaRPr lang="fr-FR"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gridSpan="5">
                  <a:txBody>
                    <a:bodyPr/>
                    <a:lstStyle/>
                    <a:p>
                      <a:pPr algn="ctr">
                        <a:lnSpc>
                          <a:spcPct val="107000"/>
                        </a:lnSpc>
                        <a:spcAft>
                          <a:spcPts val="0"/>
                        </a:spcAft>
                      </a:pPr>
                      <a:r>
                        <a:rPr lang="fr-FR" sz="1100" b="1" dirty="0">
                          <a:solidFill>
                            <a:srgbClr val="FF0000"/>
                          </a:solidFill>
                          <a:effectLst/>
                        </a:rPr>
                        <a:t>Enjeux </a:t>
                      </a:r>
                      <a:r>
                        <a:rPr lang="fr-FR" sz="1100" b="1" dirty="0" smtClean="0">
                          <a:solidFill>
                            <a:srgbClr val="FF0000"/>
                          </a:solidFill>
                          <a:effectLst/>
                        </a:rPr>
                        <a:t>d’apprentissage</a:t>
                      </a:r>
                      <a:endParaRPr lang="fr-FR" sz="11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816504">
                <a:tc>
                  <a:txBody>
                    <a:bodyPr/>
                    <a:lstStyle/>
                    <a:p>
                      <a:pPr algn="ctr">
                        <a:lnSpc>
                          <a:spcPct val="115000"/>
                        </a:lnSpc>
                        <a:spcAft>
                          <a:spcPts val="0"/>
                        </a:spcAft>
                      </a:pPr>
                      <a:r>
                        <a:rPr lang="fr-FR" sz="1050" b="1" dirty="0">
                          <a:effectLst/>
                        </a:rPr>
                        <a:t>Des langages pour penser et communiquer</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Développer sa motricité et apprendre à s’exprimer avec son corps (CG1)</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179388" algn="l"/>
                        </a:tabLst>
                      </a:pPr>
                      <a:r>
                        <a:rPr lang="fr-FR" sz="900" dirty="0">
                          <a:effectLst/>
                        </a:rPr>
                        <a:t>Mobiliser ses ressources de manière optimale pour produire la meilleure performance </a:t>
                      </a:r>
                      <a:r>
                        <a:rPr lang="fr-FR" sz="900" dirty="0" smtClean="0">
                          <a:effectLst/>
                        </a:rPr>
                        <a:t>possible.</a:t>
                      </a:r>
                      <a:r>
                        <a:rPr lang="fr-FR" sz="900" dirty="0" smtClean="0">
                          <a:effectLst/>
                          <a:highlight>
                            <a:srgbClr val="FFFF00"/>
                          </a:highlight>
                        </a:rPr>
                        <a:t>5</a:t>
                      </a:r>
                      <a:r>
                        <a:rPr lang="fr-FR" sz="900" baseline="30000" dirty="0" smtClean="0">
                          <a:effectLst/>
                          <a:highlight>
                            <a:srgbClr val="FFFF00"/>
                          </a:highlight>
                        </a:rPr>
                        <a:t>ème</a:t>
                      </a:r>
                      <a:r>
                        <a:rPr lang="fr-FR" sz="900" dirty="0" smtClean="0">
                          <a:effectLst/>
                        </a:rPr>
                        <a:t>  </a:t>
                      </a:r>
                      <a:r>
                        <a:rPr lang="fr-FR" sz="900" dirty="0">
                          <a:effectLst/>
                          <a:highlight>
                            <a:srgbClr val="00FF00"/>
                          </a:highlight>
                        </a:rPr>
                        <a:t>3</a:t>
                      </a:r>
                      <a:r>
                        <a:rPr lang="fr-FR" sz="900" baseline="30000" dirty="0">
                          <a:effectLst/>
                          <a:highlight>
                            <a:srgbClr val="00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Développer ses ressources pour améliorer ses performances.</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00FF"/>
                          </a:highlight>
                        </a:rPr>
                        <a:t>4</a:t>
                      </a:r>
                      <a:r>
                        <a:rPr lang="fr-FR" sz="900" baseline="30000" dirty="0">
                          <a:effectLst/>
                          <a:highlight>
                            <a:srgbClr val="FF00FF"/>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Réguler ses actions pour réaliser la meilleure performance possible.</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FF00"/>
                          </a:highlight>
                        </a:rPr>
                        <a:t>5</a:t>
                      </a:r>
                      <a:r>
                        <a:rPr lang="fr-FR" sz="900" baseline="30000" dirty="0">
                          <a:effectLst/>
                          <a:highlight>
                            <a:srgbClr val="FFFF00"/>
                          </a:highlight>
                        </a:rPr>
                        <a:t>ème</a:t>
                      </a:r>
                      <a:r>
                        <a:rPr lang="fr-FR" sz="900" dirty="0">
                          <a:effectLst/>
                        </a:rPr>
                        <a:t>     </a:t>
                      </a:r>
                      <a:r>
                        <a:rPr lang="fr-FR" sz="900" dirty="0">
                          <a:effectLst/>
                          <a:highlight>
                            <a:srgbClr val="00FF00"/>
                          </a:highlight>
                        </a:rPr>
                        <a:t>3</a:t>
                      </a:r>
                      <a:r>
                        <a:rPr lang="fr-FR" sz="900" baseline="30000" dirty="0">
                          <a:effectLst/>
                          <a:highlight>
                            <a:srgbClr val="00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S’approprier un vocabulaire spécifique à un échauffement.</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179388" algn="just">
                        <a:lnSpc>
                          <a:spcPct val="115000"/>
                        </a:lnSpc>
                        <a:spcBef>
                          <a:spcPts val="200"/>
                        </a:spcBef>
                        <a:spcAft>
                          <a:spcPts val="200"/>
                        </a:spcAft>
                        <a:buFont typeface="Symbol" panose="05050102010706020507" pitchFamily="18" charset="2"/>
                        <a:buChar char=""/>
                        <a:tabLst>
                          <a:tab pos="93980" algn="l"/>
                        </a:tabLst>
                      </a:pPr>
                      <a:r>
                        <a:rPr lang="fr-FR" sz="900" dirty="0">
                          <a:effectLst/>
                        </a:rPr>
                        <a:t>S’approprier un vocabulaire relatif à la motricité.</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r>
              <a:tr h="1021644">
                <a:tc>
                  <a:txBody>
                    <a:bodyPr/>
                    <a:lstStyle/>
                    <a:p>
                      <a:pPr algn="ctr">
                        <a:lnSpc>
                          <a:spcPct val="115000"/>
                        </a:lnSpc>
                        <a:spcAft>
                          <a:spcPts val="0"/>
                        </a:spcAft>
                      </a:pPr>
                      <a:r>
                        <a:rPr lang="fr-FR" sz="1050" b="1" dirty="0">
                          <a:effectLst/>
                        </a:rPr>
                        <a:t>Les méthodes et outils pour apprendre</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S’approprier seul ou à plusieurs par la pratique, les méthodes et outils pour apprendre (CG2)</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kern="1200" dirty="0">
                          <a:solidFill>
                            <a:schemeClr val="dk1"/>
                          </a:solidFill>
                          <a:effectLst/>
                          <a:latin typeface="+mn-lt"/>
                          <a:ea typeface="+mn-ea"/>
                          <a:cs typeface="+mn-cs"/>
                        </a:rPr>
                        <a:t>Construire et mettre en œuvre des projets pour réaliser la meilleure performance possible</a:t>
                      </a:r>
                      <a:r>
                        <a:rPr lang="fr-FR" sz="900" dirty="0">
                          <a:effectLst/>
                        </a:rPr>
                        <a:t>.   </a:t>
                      </a:r>
                      <a:r>
                        <a:rPr lang="fr-FR" sz="900" dirty="0">
                          <a:effectLst/>
                          <a:highlight>
                            <a:srgbClr val="00FF00"/>
                          </a:highlight>
                        </a:rPr>
                        <a:t>3</a:t>
                      </a:r>
                      <a:r>
                        <a:rPr lang="fr-FR" sz="900" baseline="30000" dirty="0">
                          <a:effectLst/>
                          <a:highlight>
                            <a:srgbClr val="00FF00"/>
                          </a:highlight>
                        </a:rPr>
                        <a:t>ème</a:t>
                      </a:r>
                      <a:r>
                        <a:rPr lang="fr-FR" sz="900" dirty="0">
                          <a:effectLst/>
                        </a:rPr>
                        <a:t>  </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Déterminer des axes de progrès et accepter de répéter pour apprendre et se transformer. </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00FF"/>
                          </a:highlight>
                        </a:rPr>
                        <a:t>4</a:t>
                      </a:r>
                      <a:r>
                        <a:rPr lang="fr-FR" sz="900" baseline="30000" dirty="0">
                          <a:effectLst/>
                          <a:highlight>
                            <a:srgbClr val="FF00FF"/>
                          </a:highlight>
                        </a:rPr>
                        <a:t>ème</a:t>
                      </a:r>
                      <a:r>
                        <a:rPr lang="fr-FR" sz="900" baseline="30000" dirty="0">
                          <a:effectLst/>
                        </a:rPr>
                        <a:t>     </a:t>
                      </a:r>
                      <a:r>
                        <a:rPr lang="fr-FR" sz="900" dirty="0">
                          <a:effectLst/>
                          <a:highlight>
                            <a:srgbClr val="00FF00"/>
                          </a:highlight>
                        </a:rPr>
                        <a:t>3</a:t>
                      </a:r>
                      <a:r>
                        <a:rPr lang="fr-FR" sz="900" baseline="30000" dirty="0">
                          <a:effectLst/>
                          <a:highlight>
                            <a:srgbClr val="00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Adapter son activité au regard des exigences de </a:t>
                      </a:r>
                      <a:r>
                        <a:rPr lang="fr-FR" sz="900" dirty="0" smtClean="0">
                          <a:effectLst/>
                        </a:rPr>
                        <a:t>l’épreuve.</a:t>
                      </a:r>
                      <a:r>
                        <a:rPr lang="fr-FR" sz="900" dirty="0" smtClean="0">
                          <a:effectLst/>
                          <a:highlight>
                            <a:srgbClr val="FFFF00"/>
                          </a:highlight>
                        </a:rPr>
                        <a:t>5</a:t>
                      </a:r>
                      <a:r>
                        <a:rPr lang="fr-FR" sz="900" baseline="30000" dirty="0" smtClean="0">
                          <a:effectLst/>
                          <a:highlight>
                            <a:srgbClr val="FFFF00"/>
                          </a:highlight>
                        </a:rPr>
                        <a:t>ème</a:t>
                      </a:r>
                      <a:r>
                        <a:rPr lang="fr-FR" sz="900" baseline="30000" dirty="0" smtClean="0">
                          <a:effectLst/>
                        </a:rPr>
                        <a:t>   </a:t>
                      </a:r>
                      <a:r>
                        <a:rPr lang="fr-FR" sz="900" dirty="0">
                          <a:effectLst/>
                          <a:highlight>
                            <a:srgbClr val="00FF00"/>
                          </a:highlight>
                        </a:rPr>
                        <a:t>3</a:t>
                      </a:r>
                      <a:r>
                        <a:rPr lang="fr-FR" sz="900" baseline="30000" dirty="0">
                          <a:effectLst/>
                          <a:highlight>
                            <a:srgbClr val="00FF00"/>
                          </a:highlight>
                        </a:rPr>
                        <a:t>ème</a:t>
                      </a:r>
                      <a:endParaRPr lang="fr-FR" sz="1000" dirty="0">
                        <a:effectLst/>
                      </a:endParaRPr>
                    </a:p>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Assurer collectivement l’organisation d’une épreuve.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S’approprier les principes d’un échauffement.</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FF00"/>
                          </a:highlight>
                        </a:rPr>
                        <a:t>5</a:t>
                      </a:r>
                      <a:r>
                        <a:rPr lang="fr-FR" sz="900" baseline="30000" dirty="0">
                          <a:effectLst/>
                          <a:highlight>
                            <a:srgbClr val="FF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Analyser les actions et les performances d’autres élèves.</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00FF00"/>
                          </a:highlight>
                        </a:rPr>
                        <a:t>3</a:t>
                      </a:r>
                      <a:r>
                        <a:rPr lang="fr-FR" sz="900" baseline="30000" dirty="0">
                          <a:effectLst/>
                          <a:highlight>
                            <a:srgbClr val="00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r>
              <a:tr h="661336">
                <a:tc>
                  <a:txBody>
                    <a:bodyPr/>
                    <a:lstStyle/>
                    <a:p>
                      <a:pPr algn="ctr">
                        <a:lnSpc>
                          <a:spcPct val="115000"/>
                        </a:lnSpc>
                        <a:spcAft>
                          <a:spcPts val="0"/>
                        </a:spcAft>
                      </a:pPr>
                      <a:r>
                        <a:rPr lang="fr-FR" sz="1050" b="1" dirty="0">
                          <a:effectLst/>
                        </a:rPr>
                        <a:t>La formation de la personne et du citoyen</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Partager des règles, </a:t>
                      </a:r>
                      <a:r>
                        <a:rPr lang="fr-FR" sz="1000" b="1" dirty="0" smtClean="0">
                          <a:effectLst/>
                        </a:rPr>
                        <a:t>assurer </a:t>
                      </a:r>
                      <a:r>
                        <a:rPr lang="fr-FR" sz="1000" b="1" dirty="0">
                          <a:effectLst/>
                        </a:rPr>
                        <a:t>des responsabilités (CG3)</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rowSpan="2">
                  <a:txBody>
                    <a:bodyPr/>
                    <a:lstStyle/>
                    <a:p>
                      <a:pPr algn="just">
                        <a:lnSpc>
                          <a:spcPct val="115000"/>
                        </a:lnSpc>
                        <a:spcBef>
                          <a:spcPts val="200"/>
                        </a:spcBef>
                        <a:spcAft>
                          <a:spcPts val="200"/>
                        </a:spcAft>
                      </a:pPr>
                      <a:r>
                        <a:rPr lang="fr-FR" sz="900" dirty="0">
                          <a:effectLst/>
                        </a:rPr>
                        <a:t> </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Participer à des histoires collectives d’apprentissage.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Respecter les autres et les règles de fonctionnement collectif. </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00FF"/>
                          </a:highlight>
                        </a:rPr>
                        <a:t>4</a:t>
                      </a:r>
                      <a:r>
                        <a:rPr lang="fr-FR" sz="900" baseline="30000" dirty="0">
                          <a:effectLst/>
                          <a:highlight>
                            <a:srgbClr val="FF00FF"/>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Conduire un échauffement collectif. </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00FF"/>
                          </a:highlight>
                        </a:rPr>
                        <a:t>4</a:t>
                      </a:r>
                      <a:r>
                        <a:rPr lang="fr-FR" sz="900" baseline="30000" dirty="0">
                          <a:effectLst/>
                          <a:highlight>
                            <a:srgbClr val="FF00FF"/>
                          </a:highlight>
                        </a:rPr>
                        <a:t>ème</a:t>
                      </a:r>
                      <a:r>
                        <a:rPr lang="fr-FR" sz="900" baseline="30000" dirty="0">
                          <a:effectLst/>
                        </a:rPr>
                        <a:t>     </a:t>
                      </a:r>
                      <a:r>
                        <a:rPr lang="fr-FR" sz="900" dirty="0">
                          <a:effectLst/>
                          <a:highlight>
                            <a:srgbClr val="00FF00"/>
                          </a:highlight>
                        </a:rPr>
                        <a:t>3</a:t>
                      </a:r>
                      <a:r>
                        <a:rPr lang="fr-FR" sz="900" baseline="30000" dirty="0">
                          <a:effectLst/>
                          <a:highlight>
                            <a:srgbClr val="00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Assurer différents rôles. </a:t>
                      </a:r>
                      <a:endParaRPr lang="fr-FR" sz="1000" dirty="0">
                        <a:effectLst/>
                      </a:endParaRPr>
                    </a:p>
                    <a:p>
                      <a:pPr marL="457200" algn="ctr">
                        <a:lnSpc>
                          <a:spcPct val="115000"/>
                        </a:lnSpc>
                        <a:spcBef>
                          <a:spcPts val="200"/>
                        </a:spcBef>
                        <a:spcAft>
                          <a:spcPts val="200"/>
                        </a:spcAft>
                        <a:tabLst>
                          <a:tab pos="93980" algn="l"/>
                        </a:tabLst>
                      </a:pPr>
                      <a:r>
                        <a:rPr lang="fr-FR" sz="900" dirty="0">
                          <a:effectLst/>
                          <a:highlight>
                            <a:srgbClr val="FFFF00"/>
                          </a:highlight>
                        </a:rPr>
                        <a:t>5</a:t>
                      </a:r>
                      <a:r>
                        <a:rPr lang="fr-FR" sz="900" baseline="30000" dirty="0">
                          <a:effectLst/>
                          <a:highlight>
                            <a:srgbClr val="FFFF00"/>
                          </a:highlight>
                        </a:rPr>
                        <a:t>ème  (juge)</a:t>
                      </a:r>
                      <a:r>
                        <a:rPr lang="fr-FR" sz="900" baseline="30000" dirty="0">
                          <a:effectLst/>
                        </a:rPr>
                        <a:t> </a:t>
                      </a:r>
                      <a:r>
                        <a:rPr lang="fr-FR" sz="900" dirty="0">
                          <a:effectLst/>
                        </a:rPr>
                        <a:t> </a:t>
                      </a:r>
                      <a:r>
                        <a:rPr lang="fr-FR" sz="900" dirty="0">
                          <a:effectLst/>
                          <a:highlight>
                            <a:srgbClr val="FF00FF"/>
                          </a:highlight>
                        </a:rPr>
                        <a:t>4</a:t>
                      </a:r>
                      <a:r>
                        <a:rPr lang="fr-FR" sz="900" baseline="30000" dirty="0">
                          <a:effectLst/>
                          <a:highlight>
                            <a:srgbClr val="FF00FF"/>
                          </a:highlight>
                        </a:rPr>
                        <a:t>ème (observateur)</a:t>
                      </a:r>
                      <a:r>
                        <a:rPr lang="fr-FR" sz="900" baseline="30000" dirty="0">
                          <a:effectLst/>
                        </a:rPr>
                        <a:t>    </a:t>
                      </a:r>
                      <a:r>
                        <a:rPr lang="fr-FR" sz="900" dirty="0">
                          <a:effectLst/>
                          <a:highlight>
                            <a:srgbClr val="00FF00"/>
                          </a:highlight>
                        </a:rPr>
                        <a:t>3</a:t>
                      </a:r>
                      <a:r>
                        <a:rPr lang="fr-FR" sz="900" baseline="30000" dirty="0">
                          <a:effectLst/>
                          <a:highlight>
                            <a:srgbClr val="00FF00"/>
                          </a:highlight>
                        </a:rPr>
                        <a:t>ème (entraîneur)</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r>
              <a:tr h="661336">
                <a:tc>
                  <a:txBody>
                    <a:bodyPr/>
                    <a:lstStyle/>
                    <a:p>
                      <a:pPr algn="ctr">
                        <a:lnSpc>
                          <a:spcPct val="115000"/>
                        </a:lnSpc>
                        <a:spcAft>
                          <a:spcPts val="0"/>
                        </a:spcAft>
                      </a:pPr>
                      <a:r>
                        <a:rPr lang="fr-FR" sz="1050" b="1" dirty="0">
                          <a:effectLst/>
                        </a:rPr>
                        <a:t>Les systèmes naturels et les systèmes techniques</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1000" b="1" dirty="0">
                          <a:effectLst/>
                        </a:rPr>
                        <a:t>Apprendre à entretenir sa santé par une activité physique régulière (CG4)</a:t>
                      </a:r>
                      <a:endParaRPr lang="fr-FR"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vMerge="1">
                  <a:txBody>
                    <a:bodyPr/>
                    <a:lstStyle/>
                    <a:p>
                      <a:endParaRPr lang="fr-FR"/>
                    </a:p>
                  </a:txBody>
                  <a:tcP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Adapter son activité à partir de diverses connaissances sur soi pour préserver son intégrité physique. </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Respecter des principes d’hygiène collective et de vie. </a:t>
                      </a:r>
                      <a:endParaRPr lang="fr-FR" sz="1000" dirty="0">
                        <a:effectLst/>
                      </a:endParaRPr>
                    </a:p>
                    <a:p>
                      <a:pPr algn="ctr">
                        <a:lnSpc>
                          <a:spcPct val="115000"/>
                        </a:lnSpc>
                        <a:spcBef>
                          <a:spcPts val="200"/>
                        </a:spcBef>
                        <a:spcAft>
                          <a:spcPts val="200"/>
                        </a:spcAft>
                      </a:pPr>
                      <a:r>
                        <a:rPr lang="fr-FR" sz="900" dirty="0">
                          <a:effectLst/>
                          <a:highlight>
                            <a:srgbClr val="FF00FF"/>
                          </a:highlight>
                        </a:rPr>
                        <a:t>4</a:t>
                      </a:r>
                      <a:r>
                        <a:rPr lang="fr-FR" sz="900" baseline="30000" dirty="0">
                          <a:effectLst/>
                          <a:highlight>
                            <a:srgbClr val="FF00FF"/>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rowSpan="2">
                  <a:txBody>
                    <a:bodyPr/>
                    <a:lstStyle/>
                    <a:p>
                      <a:pPr marL="0" lvl="0" indent="179388" algn="just">
                        <a:lnSpc>
                          <a:spcPct val="115000"/>
                        </a:lnSpc>
                        <a:spcBef>
                          <a:spcPts val="200"/>
                        </a:spcBef>
                        <a:spcAft>
                          <a:spcPts val="200"/>
                        </a:spcAft>
                        <a:buFont typeface="Symbol" panose="05050102010706020507" pitchFamily="18" charset="2"/>
                        <a:buChar char=""/>
                        <a:tabLst>
                          <a:tab pos="93980" algn="l"/>
                        </a:tabLst>
                      </a:pPr>
                      <a:r>
                        <a:rPr lang="fr-FR" sz="900" dirty="0">
                          <a:effectLst/>
                        </a:rPr>
                        <a:t>Reconnaitre les bienfais d’un échauffement.</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rowSpan="2">
                  <a:txBody>
                    <a:bodyPr/>
                    <a:lstStyle/>
                    <a:p>
                      <a:pPr marL="457200" algn="just">
                        <a:lnSpc>
                          <a:spcPct val="115000"/>
                        </a:lnSpc>
                        <a:spcBef>
                          <a:spcPts val="200"/>
                        </a:spcBef>
                        <a:spcAft>
                          <a:spcPts val="200"/>
                        </a:spcAft>
                        <a:tabLst>
                          <a:tab pos="93980" algn="l"/>
                        </a:tabLst>
                      </a:pPr>
                      <a:r>
                        <a:rPr lang="fr-FR" sz="900" dirty="0">
                          <a:effectLst/>
                        </a:rPr>
                        <a:t> </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r>
              <a:tr h="710354">
                <a:tc>
                  <a:txBody>
                    <a:bodyPr/>
                    <a:lstStyle/>
                    <a:p>
                      <a:pPr algn="ctr">
                        <a:lnSpc>
                          <a:spcPct val="115000"/>
                        </a:lnSpc>
                        <a:spcAft>
                          <a:spcPts val="0"/>
                        </a:spcAft>
                      </a:pPr>
                      <a:r>
                        <a:rPr lang="fr-FR" sz="1050" b="1" dirty="0">
                          <a:effectLst/>
                        </a:rPr>
                        <a:t>Les représentations du monde et de l’activité humaine</a:t>
                      </a:r>
                      <a:endParaRPr lang="fr-FR"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algn="ctr">
                        <a:lnSpc>
                          <a:spcPct val="115000"/>
                        </a:lnSpc>
                        <a:spcAft>
                          <a:spcPts val="0"/>
                        </a:spcAft>
                      </a:pPr>
                      <a:r>
                        <a:rPr lang="fr-FR" sz="800" b="1" dirty="0">
                          <a:effectLst/>
                        </a:rPr>
                        <a:t>S’approprier une culture physique sportive et artistique pour construire progressivement un regard </a:t>
                      </a:r>
                      <a:r>
                        <a:rPr lang="fr-FR" sz="800" b="1" dirty="0" smtClean="0">
                          <a:effectLst/>
                        </a:rPr>
                        <a:t>lucide </a:t>
                      </a:r>
                      <a:r>
                        <a:rPr lang="fr-FR" sz="800" b="1" dirty="0">
                          <a:effectLst/>
                        </a:rPr>
                        <a:t>sur le monde contemporain (CG5)</a:t>
                      </a:r>
                      <a:endParaRPr lang="fr-FR"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S’engager dans un effort maximal pour se dépasser et éprouver ses limites. </a:t>
                      </a:r>
                      <a:r>
                        <a:rPr lang="fr-FR" sz="900" dirty="0" smtClean="0">
                          <a:effectLst/>
                          <a:highlight>
                            <a:srgbClr val="FFFF00"/>
                          </a:highlight>
                        </a:rPr>
                        <a:t>5</a:t>
                      </a:r>
                      <a:r>
                        <a:rPr lang="fr-FR" sz="900" baseline="30000" dirty="0" smtClean="0">
                          <a:effectLst/>
                          <a:highlight>
                            <a:srgbClr val="FF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S’approprier des principes simples d’entraînement.</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a:txBody>
                    <a:bodyPr/>
                    <a:lstStyle/>
                    <a:p>
                      <a:pPr marL="0" lvl="0" indent="88900" algn="just">
                        <a:lnSpc>
                          <a:spcPct val="115000"/>
                        </a:lnSpc>
                        <a:spcBef>
                          <a:spcPts val="200"/>
                        </a:spcBef>
                        <a:spcAft>
                          <a:spcPts val="200"/>
                        </a:spcAft>
                        <a:buFont typeface="Symbol" panose="05050102010706020507" pitchFamily="18" charset="2"/>
                        <a:buChar char=""/>
                        <a:tabLst>
                          <a:tab pos="93980" algn="l"/>
                        </a:tabLst>
                      </a:pPr>
                      <a:r>
                        <a:rPr lang="fr-FR" sz="900" dirty="0">
                          <a:effectLst/>
                        </a:rPr>
                        <a:t>S’approprier le règlement d’une épreuve. </a:t>
                      </a:r>
                      <a:r>
                        <a:rPr lang="fr-FR" sz="900" dirty="0" smtClean="0">
                          <a:effectLst/>
                          <a:highlight>
                            <a:srgbClr val="FFFF00"/>
                          </a:highlight>
                        </a:rPr>
                        <a:t>5</a:t>
                      </a:r>
                      <a:r>
                        <a:rPr lang="fr-FR" sz="900" baseline="30000" dirty="0" smtClean="0">
                          <a:effectLst/>
                          <a:highlight>
                            <a:srgbClr val="FFFF00"/>
                          </a:highlight>
                        </a:rPr>
                        <a:t>ème</a:t>
                      </a:r>
                      <a:endParaRPr lang="fr-FR"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0990" marR="30990" marT="0" marB="0" anchor="ctr"/>
                </a:tc>
                <a:tc vMerge="1">
                  <a:txBody>
                    <a:bodyPr/>
                    <a:lstStyle/>
                    <a:p>
                      <a:endParaRPr lang="fr-FR"/>
                    </a:p>
                  </a:txBody>
                  <a:tcPr/>
                </a:tc>
                <a:tc vMerge="1">
                  <a:txBody>
                    <a:bodyPr/>
                    <a:lstStyle/>
                    <a:p>
                      <a:endParaRPr lang="fr-FR"/>
                    </a:p>
                  </a:txBody>
                  <a:tcPr/>
                </a:tc>
              </a:tr>
            </a:tbl>
          </a:graphicData>
        </a:graphic>
      </p:graphicFrame>
    </p:spTree>
    <p:extLst>
      <p:ext uri="{BB962C8B-B14F-4D97-AF65-F5344CB8AC3E}">
        <p14:creationId xmlns:p14="http://schemas.microsoft.com/office/powerpoint/2010/main" val="380215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36322" y="262956"/>
            <a:ext cx="10351752" cy="532174"/>
          </a:xfrm>
          <a:solidFill>
            <a:schemeClr val="accent4">
              <a:lumMod val="60000"/>
              <a:lumOff val="40000"/>
            </a:schemeClr>
          </a:solidFill>
        </p:spPr>
        <p:txBody>
          <a:bodyPr>
            <a:normAutofit/>
          </a:bodyPr>
          <a:lstStyle/>
          <a:p>
            <a:pPr lvl="0"/>
            <a:r>
              <a:rPr lang="fr-FR" sz="2800" dirty="0" smtClean="0">
                <a:effectLst>
                  <a:outerShdw blurRad="38100" dist="38100" dir="2700000" algn="tl">
                    <a:srgbClr val="000000">
                      <a:alpha val="43137"/>
                    </a:srgbClr>
                  </a:outerShdw>
                </a:effectLst>
              </a:rPr>
              <a:t>Etape 3 : </a:t>
            </a:r>
            <a:r>
              <a:rPr lang="fr-FR" sz="2800" dirty="0">
                <a:effectLst>
                  <a:outerShdw blurRad="38100" dist="38100" dir="2700000" algn="tl">
                    <a:srgbClr val="000000">
                      <a:alpha val="43137"/>
                    </a:srgbClr>
                  </a:outerShdw>
                </a:effectLst>
              </a:rPr>
              <a:t>Cibler et traduire les enjeux dans les APSA choisies.</a:t>
            </a:r>
          </a:p>
        </p:txBody>
      </p:sp>
      <p:sp>
        <p:nvSpPr>
          <p:cNvPr id="3" name="Espace réservé du texte 2"/>
          <p:cNvSpPr>
            <a:spLocks noGrp="1"/>
          </p:cNvSpPr>
          <p:nvPr>
            <p:ph type="body" idx="1"/>
            <p:custDataLst>
              <p:tags r:id="rId2"/>
            </p:custDataLst>
          </p:nvPr>
        </p:nvSpPr>
        <p:spPr>
          <a:xfrm>
            <a:off x="606528" y="1032933"/>
            <a:ext cx="11211339" cy="5488570"/>
          </a:xfrm>
        </p:spPr>
        <p:txBody>
          <a:bodyPr>
            <a:normAutofit fontScale="55000" lnSpcReduction="20000"/>
          </a:bodyPr>
          <a:lstStyle/>
          <a:p>
            <a:pPr algn="just">
              <a:lnSpc>
                <a:spcPct val="150000"/>
              </a:lnSpc>
            </a:pPr>
            <a:r>
              <a:rPr lang="fr-FR" sz="2800" cap="none" dirty="0" smtClean="0">
                <a:solidFill>
                  <a:schemeClr val="tx1"/>
                </a:solidFill>
              </a:rPr>
              <a:t>	</a:t>
            </a:r>
            <a:r>
              <a:rPr lang="fr-FR" sz="4700" cap="none" dirty="0">
                <a:solidFill>
                  <a:schemeClr val="tx1"/>
                </a:solidFill>
              </a:rPr>
              <a:t>L</a:t>
            </a:r>
            <a:r>
              <a:rPr lang="fr-FR" sz="4700" cap="none" dirty="0" smtClean="0">
                <a:solidFill>
                  <a:schemeClr val="tx1"/>
                </a:solidFill>
              </a:rPr>
              <a:t>es « enjeux d’apprentissage » sélectionnés sont ensuite à redéfinir selon les APSA supports. </a:t>
            </a:r>
          </a:p>
          <a:p>
            <a:pPr algn="just">
              <a:lnSpc>
                <a:spcPct val="150000"/>
              </a:lnSpc>
            </a:pPr>
            <a:r>
              <a:rPr lang="fr-FR" sz="4700" cap="none" dirty="0" smtClean="0">
                <a:solidFill>
                  <a:schemeClr val="tx1"/>
                </a:solidFill>
              </a:rPr>
              <a:t>	Ces « enjeux d’apprentissage » deviennent donc des compétences visées ou des objets d’enseignement.</a:t>
            </a:r>
          </a:p>
          <a:p>
            <a:pPr algn="just">
              <a:lnSpc>
                <a:spcPct val="150000"/>
              </a:lnSpc>
            </a:pPr>
            <a:r>
              <a:rPr lang="fr-FR" sz="4700" cap="none" dirty="0">
                <a:solidFill>
                  <a:schemeClr val="tx1"/>
                </a:solidFill>
              </a:rPr>
              <a:t>	</a:t>
            </a:r>
            <a:r>
              <a:rPr lang="fr-FR" sz="4700" cap="none" dirty="0" smtClean="0">
                <a:solidFill>
                  <a:schemeClr val="tx1"/>
                </a:solidFill>
              </a:rPr>
              <a:t>Cependant, selon les activités, ces compétences visées choisies peuvent voir leur valence se modifier et devenir plus ou moins importante par rapport aux « enjeux d’apprentissage » sélectionnés pour le niveau. Il me semble important d’être pragmatique et reconnaitre que certains « enjeux d’apprentissage » sont plus pertinents dans certaines APSA plutôt que dans d’autres.</a:t>
            </a:r>
          </a:p>
          <a:p>
            <a:pPr algn="just"/>
            <a:endParaRPr lang="fr-FR" sz="2800" cap="none" dirty="0">
              <a:solidFill>
                <a:schemeClr val="tx1"/>
              </a:solidFill>
            </a:endParaRPr>
          </a:p>
        </p:txBody>
      </p:sp>
      <p:sp>
        <p:nvSpPr>
          <p:cNvPr id="4" name="Espace réservé du pied de page 3"/>
          <p:cNvSpPr>
            <a:spLocks noGrp="1"/>
          </p:cNvSpPr>
          <p:nvPr>
            <p:ph type="ftr" sz="quarter" idx="11"/>
            <p:custDataLst>
              <p:tags r:id="rId3"/>
            </p:custDataLst>
          </p:nvPr>
        </p:nvSpPr>
        <p:spPr>
          <a:xfrm>
            <a:off x="0" y="6492875"/>
            <a:ext cx="6672887" cy="365125"/>
          </a:xfrm>
        </p:spPr>
        <p:txBody>
          <a:bodyPr/>
          <a:lstStyle/>
          <a:p>
            <a:r>
              <a:rPr lang="fr-FR" dirty="0" smtClean="0"/>
              <a:t>LABROSSE Franck - franck.labrosse@ac-rouen.fr</a:t>
            </a:r>
            <a:endParaRPr lang="fr-FR" dirty="0"/>
          </a:p>
        </p:txBody>
      </p:sp>
      <p:pic>
        <p:nvPicPr>
          <p:cNvPr id="6" name="Picture 10" descr="https://licensebuttons.net/l/by-nc/3.0/88x31.png"/>
          <p:cNvPicPr>
            <a:picLocks noChangeAspect="1" noChangeArrowheads="1"/>
          </p:cNvPicPr>
          <p:nvPr>
            <p:custDataLst>
              <p:tags r:id="rId4"/>
            </p:custDataLst>
          </p:nvPr>
        </p:nvPicPr>
        <p:blipFill>
          <a:blip r:embed="rId6">
            <a:extLst>
              <a:ext uri="{28A0092B-C50C-407E-A947-70E740481C1C}">
                <a14:useLocalDpi xmlns:a14="http://schemas.microsoft.com/office/drawing/2010/main" val="0"/>
              </a:ext>
            </a:extLst>
          </a:blip>
          <a:srcRect/>
          <a:stretch>
            <a:fillRect/>
          </a:stretch>
        </p:blipFill>
        <p:spPr bwMode="auto">
          <a:xfrm>
            <a:off x="11298418" y="6521503"/>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0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1"/>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2"/>
</p:tagLst>
</file>

<file path=ppt/tags/tag150.xml><?xml version="1.0" encoding="utf-8"?>
<p:tagLst xmlns:a="http://schemas.openxmlformats.org/drawingml/2006/main" xmlns:r="http://schemas.openxmlformats.org/officeDocument/2006/relationships" xmlns:p="http://schemas.openxmlformats.org/presentationml/2006/main">
  <p:tag name="NUM" val="1"/>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3"/>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5"/>
</p:tagLst>
</file>

<file path=ppt/tags/tag19.xml><?xml version="1.0" encoding="utf-8"?>
<p:tagLst xmlns:a="http://schemas.openxmlformats.org/drawingml/2006/main" xmlns:r="http://schemas.openxmlformats.org/officeDocument/2006/relationships" xmlns:p="http://schemas.openxmlformats.org/presentationml/2006/main">
  <p:tag name="NUM" val="1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7"/>
</p:tagLst>
</file>

<file path=ppt/tags/tag21.xml><?xml version="1.0" encoding="utf-8"?>
<p:tagLst xmlns:a="http://schemas.openxmlformats.org/drawingml/2006/main" xmlns:r="http://schemas.openxmlformats.org/officeDocument/2006/relationships" xmlns:p="http://schemas.openxmlformats.org/presentationml/2006/main">
  <p:tag name="NUM" val="18"/>
</p:tagLst>
</file>

<file path=ppt/tags/tag22.xml><?xml version="1.0" encoding="utf-8"?>
<p:tagLst xmlns:a="http://schemas.openxmlformats.org/drawingml/2006/main" xmlns:r="http://schemas.openxmlformats.org/officeDocument/2006/relationships" xmlns:p="http://schemas.openxmlformats.org/presentationml/2006/main">
  <p:tag name="NUM" val="19"/>
</p:tagLst>
</file>

<file path=ppt/tags/tag23.xml><?xml version="1.0" encoding="utf-8"?>
<p:tagLst xmlns:a="http://schemas.openxmlformats.org/drawingml/2006/main" xmlns:r="http://schemas.openxmlformats.org/officeDocument/2006/relationships" xmlns:p="http://schemas.openxmlformats.org/presentationml/2006/main">
  <p:tag name="NUM" val="20"/>
</p:tagLst>
</file>

<file path=ppt/tags/tag24.xml><?xml version="1.0" encoding="utf-8"?>
<p:tagLst xmlns:a="http://schemas.openxmlformats.org/drawingml/2006/main" xmlns:r="http://schemas.openxmlformats.org/officeDocument/2006/relationships" xmlns:p="http://schemas.openxmlformats.org/presentationml/2006/main">
  <p:tag name="NUM" val="21"/>
</p:tagLst>
</file>

<file path=ppt/tags/tag25.xml><?xml version="1.0" encoding="utf-8"?>
<p:tagLst xmlns:a="http://schemas.openxmlformats.org/drawingml/2006/main" xmlns:r="http://schemas.openxmlformats.org/officeDocument/2006/relationships" xmlns:p="http://schemas.openxmlformats.org/presentationml/2006/main">
  <p:tag name="NUM" val="2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13"/>
</p:tagLst>
</file>

<file path=ppt/tags/tag48.xml><?xml version="1.0" encoding="utf-8"?>
<p:tagLst xmlns:a="http://schemas.openxmlformats.org/drawingml/2006/main" xmlns:r="http://schemas.openxmlformats.org/officeDocument/2006/relationships" xmlns:p="http://schemas.openxmlformats.org/presentationml/2006/main">
  <p:tag name="NUM" val="14"/>
</p:tagLst>
</file>

<file path=ppt/tags/tag49.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2934</TotalTime>
  <Words>3906</Words>
  <Application>Microsoft Office PowerPoint</Application>
  <PresentationFormat>Grand écran</PresentationFormat>
  <Paragraphs>595</Paragraphs>
  <Slides>30</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30</vt:i4>
      </vt:variant>
    </vt:vector>
  </HeadingPairs>
  <TitlesOfParts>
    <vt:vector size="37" baseType="lpstr">
      <vt:lpstr>Arial</vt:lpstr>
      <vt:lpstr>Calibri</vt:lpstr>
      <vt:lpstr>Symbol</vt:lpstr>
      <vt:lpstr>Times New Roman</vt:lpstr>
      <vt:lpstr>Tw Cen MT</vt:lpstr>
      <vt:lpstr>Verdana</vt:lpstr>
      <vt:lpstr>Ronds dans l’eau</vt:lpstr>
      <vt:lpstr>Proposition de Démarche d’élaboration des compétences et des contenus dans le cadre des Nouveaux programmes d’EPS et de leurs documents d’accompagnement  BO spécial n°11 du 26 novembre 2015</vt:lpstr>
      <vt:lpstr>Présentation PowerPoint</vt:lpstr>
      <vt:lpstr>Cette démarche pour qui, pour quoi ?</vt:lpstr>
      <vt:lpstr>Logique de Ma démarche</vt:lpstr>
      <vt:lpstr>Etape 1 : Déterminer les domaines du socle prioritaire pour chaque niveau</vt:lpstr>
      <vt:lpstr>Etape 1 : Déterminer les domaines du socle prioritaires pour chaque niveau</vt:lpstr>
      <vt:lpstr>Etape 2 : Déterminer les enjeux d’apprentissage prioritaires pour chaque champ d’apprentissage</vt:lpstr>
      <vt:lpstr>Etape 2 : Déterminer les enjeux d’apprentissage prioritaires pour chaque champ d’apprentissage</vt:lpstr>
      <vt:lpstr>Etape 3 : Cibler et traduire les enjeux dans les APSA choisies.</vt:lpstr>
      <vt:lpstr>Etape 3 : Cibler et traduire les enjeux dans les APSA choisies pour déterminer les compétences visées.</vt:lpstr>
      <vt:lpstr>Etape 4 : Définir l’objectif du cycle et la forme de pratique scolaire permettant de synthétiser, d’exprimer, de développer et valider les compétences travaillées.</vt:lpstr>
      <vt:lpstr>Etape 4 : Définir l’objectif du cycle et la forme de pratique scolaire permettant de synthétiser, d’exprimer, de développer et valider les compétences travaillées.</vt:lpstr>
      <vt:lpstr>Etape 4 : Définir l’objectif du cycle et la forme de pratique scolaire permettant de synthétiser, d’exprimer, de développer et valider les compétences travaillées.</vt:lpstr>
      <vt:lpstr>Etape 4 : Définir l’objectif du cycle et la forme de pratique scolaire permettant de synthétiser, d’exprimer, de développer et valider les compétences travaillées.</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5 : Définir les niveaux d’acquisitions pour chaque compétence choisie  et de manière générale.</vt:lpstr>
      <vt:lpstr>Etape 6 : Définir des indicateurs de compétences permettant de valider  chaque acquisition.</vt:lpstr>
      <vt:lpstr>Etape 6 : Définir des indicateurs de compétences permettant de valider  chaque acquisition.</vt:lpstr>
      <vt:lpstr>Etape 7 : élaborer un tableau synthétique pour diffusion en interne, pour les parents, pour les élèves mais aussi pour élaborer un bilan d’acquisitions</vt:lpstr>
      <vt:lpstr>Etape 7 : élaborer un tableau synthétique pour diffusion en interne, pour les parents, pour les élèves mais aussi pour élaborer un bilan d’acquisitions</vt:lpstr>
      <vt:lpstr>Etape 7 : élaborer un tableau synthétique pour diffusion en interne, pour les parents, pour les élèves mais aussi pour élaborer un bilan d’acquisitions</vt:lpstr>
      <vt:lpstr>Etape 7 : élaborer un tableau synthétique pour diffusion en interne, pour les parents, pour les élèves mais aussi pour élaborer un bilan d’acquisitions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de Démarche d’élaboration des compétences et des contenus dans le cadre des Nouveaux programmes d’EPS - BO spécial n°11 du 26 novembre 2015</dc:title>
  <dc:creator>Franck labrosse</dc:creator>
  <cp:lastModifiedBy>Franck labrosse</cp:lastModifiedBy>
  <cp:revision>71</cp:revision>
  <dcterms:created xsi:type="dcterms:W3CDTF">2016-07-06T09:31:57Z</dcterms:created>
  <dcterms:modified xsi:type="dcterms:W3CDTF">2016-07-11T16:02:41Z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